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60" r:id="rId3"/>
    <p:sldId id="277" r:id="rId4"/>
    <p:sldId id="261" r:id="rId5"/>
    <p:sldId id="278" r:id="rId6"/>
    <p:sldId id="263" r:id="rId7"/>
    <p:sldId id="280" r:id="rId8"/>
    <p:sldId id="281" r:id="rId9"/>
    <p:sldId id="286" r:id="rId10"/>
    <p:sldId id="298" r:id="rId11"/>
    <p:sldId id="282" r:id="rId12"/>
    <p:sldId id="283" r:id="rId13"/>
    <p:sldId id="284" r:id="rId14"/>
    <p:sldId id="287" r:id="rId15"/>
    <p:sldId id="289" r:id="rId16"/>
    <p:sldId id="292" r:id="rId17"/>
    <p:sldId id="293" r:id="rId18"/>
    <p:sldId id="290" r:id="rId19"/>
    <p:sldId id="291" r:id="rId20"/>
    <p:sldId id="296" r:id="rId21"/>
    <p:sldId id="297" r:id="rId22"/>
    <p:sldId id="300" r:id="rId23"/>
    <p:sldId id="294" r:id="rId24"/>
    <p:sldId id="274" r:id="rId25"/>
    <p:sldId id="275" r:id="rId26"/>
    <p:sldId id="279" r:id="rId27"/>
    <p:sldId id="276" r:id="rId28"/>
    <p:sldId id="299" r:id="rId29"/>
    <p:sldId id="285" r:id="rId30"/>
    <p:sldId id="288" r:id="rId31"/>
  </p:sldIdLst>
  <p:sldSz cx="12192000" cy="6858000"/>
  <p:notesSz cx="7315200" cy="96012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A84F"/>
    <a:srgbClr val="FF00FF"/>
    <a:srgbClr val="0000FF"/>
    <a:srgbClr val="99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1CE2414-7511-4E74-9FE5-9DB2A55CB940}">
  <a:tblStyle styleId="{51CE2414-7511-4E74-9FE5-9DB2A55CB9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7FA768C-7839-4385-8FB4-5C5302B54E4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636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4114800" y="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39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914400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114800" y="914400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/>
        </p:nvSpPr>
        <p:spPr>
          <a:xfrm>
            <a:off x="4114800" y="914400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39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800" b="0" i="0" u="none" strike="noStrike" cap="none">
                <a:highlight>
                  <a:srgbClr val="FFFF00"/>
                </a:highlight>
              </a:rPr>
              <a:t>ADD MORE MATERIAL TO LAB 1 (TOO SHORT)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800" b="0" i="0" u="none" strike="noStrike" cap="none"/>
              <a:t>Websites: Pinterest (with django), Instagram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800" b="0" i="0" u="none" strike="noStrike" cap="none"/>
              <a:t>Problem solving: Think critically and creatively, express a solution clearly and concisely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/>
        </p:nvSpPr>
        <p:spPr>
          <a:xfrm>
            <a:off x="4114800" y="914400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39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732565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/>
        </p:nvSpPr>
        <p:spPr>
          <a:xfrm>
            <a:off x="4114800" y="914400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39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3055470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/>
        </p:nvSpPr>
        <p:spPr>
          <a:xfrm>
            <a:off x="4114800" y="914400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39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35154480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/>
        </p:nvSpPr>
        <p:spPr>
          <a:xfrm>
            <a:off x="4114800" y="914400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39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40421904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/>
        </p:nvSpPr>
        <p:spPr>
          <a:xfrm>
            <a:off x="4114800" y="914400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39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35626791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/>
        </p:nvSpPr>
        <p:spPr>
          <a:xfrm>
            <a:off x="4114800" y="914400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39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21727630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/>
        </p:nvSpPr>
        <p:spPr>
          <a:xfrm>
            <a:off x="4114800" y="914400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fld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39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17263558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/>
        </p:nvSpPr>
        <p:spPr>
          <a:xfrm>
            <a:off x="4114800" y="914400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fld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39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2136014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/>
        </p:nvSpPr>
        <p:spPr>
          <a:xfrm>
            <a:off x="4114800" y="914400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fld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39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34781727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/>
        </p:nvSpPr>
        <p:spPr>
          <a:xfrm>
            <a:off x="4114800" y="914400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</a:t>
            </a:fld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39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3193295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/>
        </p:nvSpPr>
        <p:spPr>
          <a:xfrm>
            <a:off x="4114800" y="914400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/>
          </a:p>
        </p:txBody>
      </p:sp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39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800" b="0" i="0" u="none" strike="noStrike" cap="none"/>
              <a:t>Formal languages: dense, concise, hard to read, strict rules about syntax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800" b="0" i="0" u="none" strike="noStrike" cap="none"/>
              <a:t>Natural languages: wordy, rely on context for understanding, redundancy, full of ambiguity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800" b="0" i="0" u="none" strike="noStrike" cap="none"/>
              <a:t>Courier New font: monospaced so that characters on neighboring lines line up in columns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/>
        </p:nvSpPr>
        <p:spPr>
          <a:xfrm>
            <a:off x="4114800" y="914400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</a:t>
            </a:fld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39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33385285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/>
        </p:nvSpPr>
        <p:spPr>
          <a:xfrm>
            <a:off x="4114800" y="914400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</a:t>
            </a:fld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39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26803687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/>
        </p:nvSpPr>
        <p:spPr>
          <a:xfrm>
            <a:off x="4114800" y="914400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</a:t>
            </a:fld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39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26632419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/>
        </p:nvSpPr>
        <p:spPr>
          <a:xfrm>
            <a:off x="4114800" y="914400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</a:t>
            </a:fld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39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9998930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/>
        </p:nvSpPr>
        <p:spPr>
          <a:xfrm>
            <a:off x="4114800" y="914400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</a:t>
            </a:fld>
            <a:endParaRPr/>
          </a:p>
        </p:txBody>
      </p:sp>
      <p:sp>
        <p:nvSpPr>
          <p:cNvPr id="315" name="Shape 315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39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/>
        </p:nvSpPr>
        <p:spPr>
          <a:xfrm>
            <a:off x="4114800" y="914400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</a:t>
            </a:fld>
            <a:endParaRPr/>
          </a:p>
        </p:txBody>
      </p:sp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39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/>
        </p:nvSpPr>
        <p:spPr>
          <a:xfrm>
            <a:off x="4114800" y="914400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</a:t>
            </a:fld>
            <a:endParaRPr/>
          </a:p>
        </p:txBody>
      </p:sp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39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12116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/>
        </p:nvSpPr>
        <p:spPr>
          <a:xfrm>
            <a:off x="4114800" y="914400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27</a:t>
            </a:fld>
            <a:endParaRPr/>
          </a:p>
        </p:txBody>
      </p:sp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39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/>
        </p:nvSpPr>
        <p:spPr>
          <a:xfrm>
            <a:off x="4114800" y="914400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28</a:t>
            </a:fld>
            <a:endParaRPr/>
          </a:p>
        </p:txBody>
      </p:sp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39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71370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/>
        </p:nvSpPr>
        <p:spPr>
          <a:xfrm>
            <a:off x="4114800" y="914400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</a:t>
            </a:fld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39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688221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/>
        </p:nvSpPr>
        <p:spPr>
          <a:xfrm>
            <a:off x="4114800" y="914400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/>
          </a:p>
        </p:txBody>
      </p:sp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39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800" b="0" i="0" u="none" strike="noStrike" cap="none" dirty="0"/>
              <a:t>Formal languages: dense, concise, hard to read, strict rules about syntax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800" b="0" i="0" u="none" strike="noStrike" cap="none" dirty="0"/>
              <a:t>Natural languages: wordy, rely on context for understanding, redundancy, full of ambiguity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lang="en-US" sz="1800" b="0" i="0" u="none" strike="noStrike" cap="none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800" b="0" i="0" u="none" strike="noStrike" cap="none" dirty="0"/>
              <a:t>Interpreted language: code written by humans is interpreted into machine code, which the processors in our computers understand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800" b="0" i="0" u="none" strike="noStrike" cap="none" dirty="0"/>
              <a:t>Machine code: the 0’s and 1’s that the processors in our computers understand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800" b="0" i="0" u="none" strike="noStrike" cap="none" dirty="0"/>
              <a:t>Courier New font: monospaced so that characters on neighboring lines line up in columns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96852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/>
        </p:nvSpPr>
        <p:spPr>
          <a:xfrm>
            <a:off x="4114800" y="914400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fld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39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2610720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/>
        </p:nvSpPr>
        <p:spPr>
          <a:xfrm>
            <a:off x="4114800" y="914400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/>
          </a:p>
        </p:txBody>
      </p:sp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39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800" b="0" i="0" u="none" strike="noStrike" cap="none"/>
              <a:t>The term “bug” began being used with regard to computers when an error occurred in the Mark II electromechanical computer at Harvard in 1947, and a </a:t>
            </a:r>
            <a:r>
              <a:rPr lang="en-US" sz="1800" b="0" i="0" u="none" strike="noStrike" cap="none">
                <a:solidFill>
                  <a:schemeClr val="dk1"/>
                </a:solidFill>
              </a:rPr>
              <a:t>moth was found to be blocking one of its old mechanical relays. The term “bug” had been used extensively in the past to describe engineering problems; Thomas Edison even used it in 1878.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800" b="0" i="0" u="none" strike="noStrike" cap="none"/>
              <a:t>Debugging is useful in activities beyond programming.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/>
        </p:nvSpPr>
        <p:spPr>
          <a:xfrm>
            <a:off x="4114800" y="914400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/>
          </a:p>
        </p:txBody>
      </p:sp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39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800" b="0" i="0" u="none" strike="noStrike" cap="none"/>
              <a:t>The term “bug” began being used with regard to computers when an error occurred in the Mark II electromechanical computer at Harvard in 1947, and a </a:t>
            </a:r>
            <a:r>
              <a:rPr lang="en-US" sz="1800" b="0" i="0" u="none" strike="noStrike" cap="none">
                <a:solidFill>
                  <a:schemeClr val="dk1"/>
                </a:solidFill>
              </a:rPr>
              <a:t>moth was found to be blocking one of its old mechanical relays. The term “bug” had been used extensively in the past to describe engineering problems; Thomas Edison even used it in 1878.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800" b="0" i="0" u="none" strike="noStrike" cap="none"/>
              <a:t>Debugging is useful in activities beyond programming.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08751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/>
        </p:nvSpPr>
        <p:spPr>
          <a:xfrm>
            <a:off x="4114800" y="914400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39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800" b="0" i="0" u="none" strike="noStrike" cap="none" dirty="0"/>
              <a:t>Self-documenting code ideal for academics that share all of their work.</a:t>
            </a:r>
            <a:endParaRPr sz="1800" b="0" i="0" u="none" strike="noStrike" cap="none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/>
        </p:nvSpPr>
        <p:spPr>
          <a:xfrm>
            <a:off x="4114800" y="914400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39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929898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/>
        </p:nvSpPr>
        <p:spPr>
          <a:xfrm>
            <a:off x="4114800" y="914400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39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249333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/>
        </p:nvSpPr>
        <p:spPr>
          <a:xfrm>
            <a:off x="4114800" y="9144000"/>
            <a:ext cx="32003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5024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990600" y="4572000"/>
            <a:ext cx="53339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4133918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dt" idx="10"/>
          </p:nvPr>
        </p:nvSpPr>
        <p:spPr>
          <a:xfrm>
            <a:off x="914401" y="6248400"/>
            <a:ext cx="25399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ft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737601" y="6248400"/>
            <a:ext cx="25399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963083" y="4406901"/>
            <a:ext cx="10363200" cy="136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  <a:defRPr sz="4000" b="1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963083" y="2906713"/>
            <a:ext cx="103632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914401" y="6248400"/>
            <a:ext cx="25399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8737601" y="6248400"/>
            <a:ext cx="25399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ctrTitle"/>
          </p:nvPr>
        </p:nvSpPr>
        <p:spPr>
          <a:xfrm>
            <a:off x="914400" y="2130425"/>
            <a:ext cx="103632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ubTitle" idx="1"/>
          </p:nvPr>
        </p:nvSpPr>
        <p:spPr>
          <a:xfrm>
            <a:off x="1828801" y="3886200"/>
            <a:ext cx="853439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914401" y="6248400"/>
            <a:ext cx="25399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737601" y="6248400"/>
            <a:ext cx="25399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914401" y="6248400"/>
            <a:ext cx="25399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737601" y="6248400"/>
            <a:ext cx="25399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 rot="5400000">
            <a:off x="7239001" y="2057399"/>
            <a:ext cx="5486399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 rot="5400000">
            <a:off x="1955801" y="-431801"/>
            <a:ext cx="5486399" cy="75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dt" idx="10"/>
          </p:nvPr>
        </p:nvSpPr>
        <p:spPr>
          <a:xfrm>
            <a:off x="914401" y="6248400"/>
            <a:ext cx="25399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ft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737601" y="6248400"/>
            <a:ext cx="25399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 rot="5400000">
            <a:off x="4038599" y="-1143001"/>
            <a:ext cx="4114800" cy="103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dt" idx="10"/>
          </p:nvPr>
        </p:nvSpPr>
        <p:spPr>
          <a:xfrm>
            <a:off x="914401" y="6248400"/>
            <a:ext cx="25399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ft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737601" y="6248400"/>
            <a:ext cx="25399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389718" y="4800601"/>
            <a:ext cx="7315199" cy="566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  <a:defRPr sz="2000" b="1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pic" idx="2"/>
          </p:nvPr>
        </p:nvSpPr>
        <p:spPr>
          <a:xfrm>
            <a:off x="2389718" y="612775"/>
            <a:ext cx="7315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2389718" y="5367338"/>
            <a:ext cx="7315199" cy="804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914401" y="6248400"/>
            <a:ext cx="25399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737601" y="6248400"/>
            <a:ext cx="25399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199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  <a:defRPr sz="2000" b="1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4766734" y="273051"/>
            <a:ext cx="6815599" cy="5852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199" cy="4691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dt" idx="10"/>
          </p:nvPr>
        </p:nvSpPr>
        <p:spPr>
          <a:xfrm>
            <a:off x="914401" y="6248400"/>
            <a:ext cx="25399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ft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737601" y="6248400"/>
            <a:ext cx="25399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>
            <a:off x="914401" y="6248400"/>
            <a:ext cx="25399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ft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737601" y="6248400"/>
            <a:ext cx="25399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09601" y="1535112"/>
            <a:ext cx="5386799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  <a:defRPr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2"/>
          </p:nvPr>
        </p:nvSpPr>
        <p:spPr>
          <a:xfrm>
            <a:off x="609601" y="2174875"/>
            <a:ext cx="5386799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–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3"/>
          </p:nvPr>
        </p:nvSpPr>
        <p:spPr>
          <a:xfrm>
            <a:off x="6193367" y="1535112"/>
            <a:ext cx="53892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  <a:defRPr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4"/>
          </p:nvPr>
        </p:nvSpPr>
        <p:spPr>
          <a:xfrm>
            <a:off x="6193367" y="2174875"/>
            <a:ext cx="53892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–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914401" y="6248400"/>
            <a:ext cx="25399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737601" y="6248400"/>
            <a:ext cx="25399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914401" y="1981200"/>
            <a:ext cx="50799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6197601" y="1981200"/>
            <a:ext cx="50799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914401" y="6248400"/>
            <a:ext cx="25399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737601" y="6248400"/>
            <a:ext cx="25399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914401" y="6248400"/>
            <a:ext cx="25399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737601" y="6248400"/>
            <a:ext cx="25399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mespharper/analyze_categorical_data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methods.net/stats/index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datacamp.com/tracks/learn-statistics-with-r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www.statmethods.net/advgraphs/ggplot2.html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rstudio.com/gallery/superzip-example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hyperlink" Target="https://shiny.rstudio.com/gallery/genome-browser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markdown.rstudio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atmethods.net/index.html" TargetMode="External"/><Relationship Id="rId3" Type="http://schemas.openxmlformats.org/officeDocument/2006/relationships/hyperlink" Target="https://www.r-project.org/other-docs.html" TargetMode="External"/><Relationship Id="rId7" Type="http://schemas.openxmlformats.org/officeDocument/2006/relationships/hyperlink" Target="https://www.r-bloggers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datacamp.com/tracks/data-scientist-with-r" TargetMode="External"/><Relationship Id="rId5" Type="http://schemas.openxmlformats.org/officeDocument/2006/relationships/hyperlink" Target="https://www.rstudio.com/online-learning/" TargetMode="External"/><Relationship Id="rId4" Type="http://schemas.openxmlformats.org/officeDocument/2006/relationships/hyperlink" Target="http://r4ds.had.co.nz/" TargetMode="External"/><Relationship Id="rId9" Type="http://schemas.openxmlformats.org/officeDocument/2006/relationships/hyperlink" Target="http://adv-r.had.co.nz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mespharper/analyze_categorical_data/blob/master/functions.R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james.harper@colorado.edu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amespharper/practical_R_for_researchers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results?search_query=rstudio+debuggi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mespharper/practical_R_for_researcher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rio/rio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/>
        </p:nvSpPr>
        <p:spPr>
          <a:xfrm>
            <a:off x="522515" y="1619799"/>
            <a:ext cx="11094720" cy="4990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What you will accomplish:</a:t>
            </a:r>
            <a:endParaRPr dirty="0"/>
          </a:p>
          <a:p>
            <a:pPr marL="457200" indent="-355600">
              <a:buClr>
                <a:schemeClr val="dk1"/>
              </a:buClr>
              <a:buSzPts val="2000"/>
              <a:buFont typeface="Courier New"/>
              <a:buChar char="●"/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Learn intermediate coding in </a:t>
            </a:r>
            <a:r>
              <a:rPr lang="en-US" sz="20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 3.4.3</a:t>
            </a: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a high-level,</a:t>
            </a:r>
          </a:p>
          <a:p>
            <a:pPr marL="514350">
              <a:buClr>
                <a:schemeClr val="dk1"/>
              </a:buClr>
              <a:buSzPts val="2000"/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open-source programming language, using </a:t>
            </a:r>
            <a:r>
              <a:rPr lang="en-US" sz="20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RStudio 1.1</a:t>
            </a:r>
            <a:endParaRPr dirty="0">
              <a:solidFill>
                <a:srgbClr val="0000FF"/>
              </a:solidFill>
            </a:endParaRPr>
          </a:p>
          <a:p>
            <a:pPr marL="914400" lvl="1" indent="-355600">
              <a:buClr>
                <a:schemeClr val="dk1"/>
              </a:buClr>
              <a:buSzPts val="2000"/>
              <a:buFont typeface="Courier New"/>
              <a:buChar char="○"/>
            </a:pP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Used for statistical computing and graphics in academia</a:t>
            </a:r>
          </a:p>
          <a:p>
            <a:pPr marL="914400" lvl="1">
              <a:buClr>
                <a:schemeClr val="dk1"/>
              </a:buClr>
              <a:buSzPts val="2000"/>
            </a:pP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and professionally</a:t>
            </a:r>
          </a:p>
          <a:p>
            <a:pPr marL="914400" lvl="1" indent="-355600">
              <a:buClr>
                <a:schemeClr val="dk1"/>
              </a:buClr>
              <a:buSzPts val="2000"/>
              <a:buFont typeface="Courier New"/>
              <a:buChar char="○"/>
            </a:pP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11</a:t>
            </a:r>
            <a:r>
              <a:rPr lang="en-US" sz="1800" baseline="30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th</a:t>
            </a: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most popular language</a:t>
            </a:r>
          </a:p>
          <a:p>
            <a:pPr marL="914400" lvl="1" indent="-355600">
              <a:buClr>
                <a:schemeClr val="dk1"/>
              </a:buClr>
              <a:buSzPts val="2000"/>
              <a:buFont typeface="Courier New"/>
              <a:buChar char="○"/>
            </a:pP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Easy (relatively)</a:t>
            </a:r>
          </a:p>
          <a:p>
            <a:pPr marL="1376363" lvl="1" indent="-355600">
              <a:buClr>
                <a:schemeClr val="dk1"/>
              </a:buClr>
              <a:buSzPts val="2000"/>
              <a:buFont typeface="Courier New"/>
              <a:buChar char="○"/>
            </a:pP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Steep learning curve</a:t>
            </a:r>
          </a:p>
          <a:p>
            <a:pPr marL="914400" lvl="1" indent="-355600">
              <a:buClr>
                <a:schemeClr val="dk1"/>
              </a:buClr>
              <a:buSzPts val="2000"/>
              <a:buFont typeface="Courier New"/>
              <a:buChar char="○"/>
            </a:pP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Strong community support</a:t>
            </a:r>
          </a:p>
          <a:p>
            <a:pPr marL="914400" lvl="1" indent="-355600">
              <a:buClr>
                <a:schemeClr val="dk1"/>
              </a:buClr>
              <a:buSzPts val="2000"/>
              <a:buFont typeface="Courier New"/>
              <a:buChar char="○"/>
            </a:pP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Great documentation</a:t>
            </a:r>
          </a:p>
          <a:p>
            <a:pPr marL="558800" lvl="1">
              <a:buClr>
                <a:schemeClr val="dk1"/>
              </a:buClr>
              <a:buSzPts val="2000"/>
            </a:pPr>
            <a:endParaRPr lang="en-US" sz="20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55600">
              <a:buClr>
                <a:schemeClr val="dk1"/>
              </a:buClr>
              <a:buSzPts val="2000"/>
              <a:buFont typeface="Courier New"/>
              <a:buChar char="●"/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See examples of R visualizations</a:t>
            </a:r>
          </a:p>
          <a:p>
            <a:pPr marL="457200" indent="-355600">
              <a:buClr>
                <a:schemeClr val="dk1"/>
              </a:buClr>
              <a:buSzPts val="2000"/>
              <a:buFont typeface="Courier New"/>
              <a:buChar char="●"/>
            </a:pPr>
            <a:endParaRPr lang="en-US"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55600">
              <a:buClr>
                <a:schemeClr val="dk1"/>
              </a:buClr>
              <a:buSzPts val="2000"/>
              <a:buFont typeface="Courier New"/>
              <a:buChar char="●"/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Learn practical coding tips for researchers</a:t>
            </a:r>
          </a:p>
          <a:p>
            <a:pPr marL="457200" indent="-355600">
              <a:buClr>
                <a:schemeClr val="dk1"/>
              </a:buClr>
              <a:buSzPts val="2000"/>
              <a:buFont typeface="Courier New"/>
              <a:buChar char="●"/>
            </a:pPr>
            <a:endParaRPr lang="en-US"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55600">
              <a:buClr>
                <a:schemeClr val="dk1"/>
              </a:buClr>
              <a:buSzPts val="2000"/>
              <a:buFont typeface="Courier New"/>
              <a:buChar char="●"/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Get </a:t>
            </a:r>
            <a:r>
              <a:rPr lang="en-US" sz="20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YOUR QUESTIONS</a:t>
            </a: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answered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2209800" y="270935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Practical Coding in R for Researchers</a:t>
            </a:r>
            <a:endParaRPr dirty="0"/>
          </a:p>
        </p:txBody>
      </p:sp>
      <p:pic>
        <p:nvPicPr>
          <p:cNvPr id="90" name="Shape 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780205" y="3155228"/>
            <a:ext cx="2023451" cy="156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90">
            <a:extLst>
              <a:ext uri="{FF2B5EF4-FFF2-40B4-BE49-F238E27FC236}">
                <a16:creationId xmlns:a16="http://schemas.microsoft.com/office/drawing/2014/main" id="{3BAC55A5-73B1-4FB2-AD08-571EBA80D541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434736" y="3429000"/>
            <a:ext cx="3526530" cy="1237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uiExpand="1" build="p" bldLvl="3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614127" y="1143000"/>
            <a:ext cx="10963746" cy="571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Visualize missing data</a:t>
            </a:r>
          </a:p>
          <a:p>
            <a:pPr marL="914400">
              <a:buSzPts val="2000"/>
            </a:pP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load_libraries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“Amelia”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914400">
              <a:buSzPts val="2000"/>
            </a:pP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missmap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(data, main = "Missing vs observed", legend = F)</a:t>
            </a:r>
          </a:p>
          <a:p>
            <a:pPr marL="914400">
              <a:buSzPts val="2000"/>
            </a:pP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sapply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(data, function(x) sum(is.na(x)))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2209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Cleaning Data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940589-1BBE-4549-92BC-3BEE65C9A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239" y="2539374"/>
            <a:ext cx="4571429" cy="3838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AD4149-6D32-4773-9A34-C651F81DB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082" y="3125440"/>
            <a:ext cx="389572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5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uiExpand="1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615636" y="1143001"/>
            <a:ext cx="10972800" cy="571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Change names of columns in 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dataframe</a:t>
            </a:r>
            <a:endParaRPr lang="en-US" dirty="0"/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Easier to understand, access, and display in Console and graphics</a:t>
            </a:r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Steps</a:t>
            </a:r>
          </a:p>
          <a:p>
            <a:pPr marL="1376363" lvl="2" indent="-355600">
              <a:buSzPts val="2000"/>
              <a:buFont typeface="+mj-lt"/>
              <a:buAutoNum type="arabicPeriod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Save original columns names</a:t>
            </a:r>
          </a:p>
          <a:p>
            <a:pPr marL="1828800" lvl="1">
              <a:buSzPts val="2000"/>
            </a:pPr>
            <a:r>
              <a:rPr lang="en-US" sz="1800" b="1" dirty="0" err="1">
                <a:latin typeface="Courier New"/>
                <a:ea typeface="Courier New"/>
                <a:cs typeface="Courier New"/>
                <a:sym typeface="Courier New"/>
              </a:rPr>
              <a:t>old.col.names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 = names(data)</a:t>
            </a:r>
            <a:endParaRPr lang="en-US"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1376363" lvl="2" indent="-355600">
              <a:buSzPts val="2000"/>
              <a:buFont typeface="+mj-lt"/>
              <a:buAutoNum type="arabicPeriod" startAt="2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Change column names</a:t>
            </a:r>
            <a:endParaRPr lang="en-US" sz="18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1828800" lvl="1">
              <a:buSzPts val="2000"/>
            </a:pP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names(data) = c(</a:t>
            </a:r>
            <a:r>
              <a:rPr lang="en-US" sz="18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“ID”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“Date”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“Name”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, …)</a:t>
            </a:r>
          </a:p>
          <a:p>
            <a:pPr marL="1662113" lvl="3" indent="-285750">
              <a:buSzPts val="2000"/>
              <a:buFontTx/>
              <a:buChar char="-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Must have the same number of names as columns</a:t>
            </a:r>
          </a:p>
          <a:p>
            <a:pPr marL="1376363" lvl="3">
              <a:buSzPts val="2000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  in 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endParaRPr lang="en-US"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1376363" lvl="2" indent="-355600">
              <a:buSzPts val="2000"/>
              <a:buFont typeface="+mj-lt"/>
              <a:buAutoNum type="arabicPeriod" startAt="3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Verify consistency</a:t>
            </a:r>
          </a:p>
          <a:p>
            <a:pPr marL="1828800" lvl="2">
              <a:buSzPts val="2000"/>
            </a:pP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print(</a:t>
            </a:r>
            <a:r>
              <a:rPr lang="en-US" sz="1800" b="1" dirty="0" err="1">
                <a:latin typeface="Courier New"/>
                <a:ea typeface="Courier New"/>
                <a:cs typeface="Courier New"/>
                <a:sym typeface="Courier New"/>
              </a:rPr>
              <a:t>data.frame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(names(data), </a:t>
            </a:r>
            <a:r>
              <a:rPr lang="en-US" sz="1800" b="1" dirty="0" err="1">
                <a:latin typeface="Courier New"/>
                <a:ea typeface="Courier New"/>
                <a:cs typeface="Courier New"/>
                <a:sym typeface="Courier New"/>
              </a:rPr>
              <a:t>old.col.names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))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2209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Cleaning Data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5E9E99-91C0-4148-9BE8-A257915521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6"/>
          <a:stretch/>
        </p:blipFill>
        <p:spPr>
          <a:xfrm>
            <a:off x="3231814" y="4550102"/>
            <a:ext cx="6078730" cy="196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41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uiExpand="1" build="p" bldLvl="3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633743" y="1143001"/>
            <a:ext cx="10936586" cy="571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i="1" dirty="0">
                <a:latin typeface="Courier New"/>
                <a:ea typeface="Courier New"/>
                <a:cs typeface="Courier New"/>
                <a:sym typeface="Courier New"/>
              </a:rPr>
              <a:t>Remove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 irrelevant columns</a:t>
            </a:r>
          </a:p>
          <a:p>
            <a:pPr marL="854075"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data = subset(data, select = -c(Creator, Lat,…))</a:t>
            </a:r>
          </a:p>
          <a:p>
            <a:pPr marL="914400">
              <a:buSzPts val="2000"/>
            </a:pPr>
            <a:endParaRPr lang="en-US" sz="1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i="1" dirty="0">
                <a:latin typeface="Courier New"/>
                <a:ea typeface="Courier New"/>
                <a:cs typeface="Courier New"/>
                <a:sym typeface="Courier New"/>
              </a:rPr>
              <a:t>Keep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 relevant columns</a:t>
            </a:r>
          </a:p>
          <a:p>
            <a:pPr marL="854075"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data = subset(data, select = c(ID, Location,…))</a:t>
            </a:r>
          </a:p>
          <a:p>
            <a:pPr marL="101600">
              <a:buSzPts val="2000"/>
            </a:pPr>
            <a:endParaRPr lang="en-US" sz="1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Convert data types</a:t>
            </a:r>
          </a:p>
          <a:p>
            <a:pPr marL="914400">
              <a:buSzPts val="2000"/>
            </a:pP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data$Date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as.Date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data$Date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914400">
              <a:buSzPts val="2000"/>
            </a:pP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data$Vill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as.factor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data$Vill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914400">
              <a:buSzPts val="2000"/>
            </a:pPr>
            <a:r>
              <a:rPr lang="en-US" sz="20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 1:length(names(data))) {</a:t>
            </a:r>
          </a:p>
          <a:p>
            <a:pPr marL="914400" lvl="1"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20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is.character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(data[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][[1]])) {</a:t>
            </a:r>
          </a:p>
          <a:p>
            <a:pPr marL="914400"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    data[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][[</a:t>
            </a:r>
            <a:r>
              <a:rPr lang="en-US" sz="20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]] = 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as.factor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(data[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][[</a:t>
            </a:r>
            <a:r>
              <a:rPr lang="en-US" sz="20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]])</a:t>
            </a:r>
          </a:p>
          <a:p>
            <a:pPr marL="914400"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marL="914400"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marL="101600">
              <a:buSzPts val="2000"/>
            </a:pPr>
            <a:endParaRPr lang="en-US" sz="1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Create new columns based on existing columns</a:t>
            </a:r>
          </a:p>
          <a:p>
            <a:pPr marL="914400">
              <a:buSzPts val="2000"/>
            </a:pP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data$Yr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as.factor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(format(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as.Date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data$Date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914400"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                                   format = </a:t>
            </a:r>
            <a:r>
              <a:rPr lang="en-US" sz="20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“%Y-%m-%d”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en-US" sz="20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“%Y”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lang="en-US" sz="1800"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2209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Cleaning 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515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uiExpand="1" build="p" bldLvl="3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624689" y="1143001"/>
            <a:ext cx="10945640" cy="571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Rename factors (levels) within a column</a:t>
            </a:r>
            <a:endParaRPr lang="en-US" dirty="0"/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Must have same number and be in order</a:t>
            </a:r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Always check using summary() before and after for consistency!</a:t>
            </a:r>
          </a:p>
          <a:p>
            <a:pPr marL="914400" lvl="1">
              <a:buSzPts val="2000"/>
            </a:pPr>
            <a:endParaRPr lang="en-US" sz="2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summary(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data$CrelR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)                  </a:t>
            </a:r>
            <a:r>
              <a:rPr lang="en-US" sz="20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# Before</a:t>
            </a:r>
          </a:p>
          <a:p>
            <a:pPr marL="914400"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levels(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data$CrelR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) = c("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Siblng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", "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Spous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", "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Parnt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", "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Othr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")</a:t>
            </a:r>
          </a:p>
          <a:p>
            <a:pPr marL="914400"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summary(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data$CrelR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)                  </a:t>
            </a:r>
            <a:r>
              <a:rPr lang="en-US" sz="20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# After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2209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Cleaning Data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3A61B7-BD24-45A4-B4A2-2D9360B37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236" y="4010685"/>
            <a:ext cx="10081527" cy="185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6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uiExpand="1" build="p" bldLvl="3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615635" y="1143001"/>
            <a:ext cx="10945639" cy="571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Remove rows that have a certain column value missing</a:t>
            </a:r>
            <a:endParaRPr lang="en-US" dirty="0"/>
          </a:p>
          <a:p>
            <a:pPr marL="914400">
              <a:buSzPts val="2000"/>
            </a:pPr>
            <a:endParaRPr lang="en-US" sz="2000" b="1" dirty="0">
              <a:latin typeface="Courier New"/>
              <a:cs typeface="Courier New"/>
              <a:sym typeface="Courier New"/>
            </a:endParaRPr>
          </a:p>
          <a:p>
            <a:pPr marL="914400">
              <a:buSzPts val="2000"/>
            </a:pPr>
            <a:r>
              <a:rPr lang="en-US" sz="2000" b="1" dirty="0">
                <a:latin typeface="Courier New"/>
                <a:cs typeface="Courier New"/>
                <a:sym typeface="Courier New"/>
              </a:rPr>
              <a:t>summary(</a:t>
            </a:r>
            <a:r>
              <a:rPr lang="en-US" sz="2000" b="1" dirty="0" err="1">
                <a:latin typeface="Courier New"/>
                <a:cs typeface="Courier New"/>
                <a:sym typeface="Courier New"/>
              </a:rPr>
              <a:t>data$CGend</a:t>
            </a:r>
            <a:r>
              <a:rPr lang="en-US" sz="2000" b="1" dirty="0">
                <a:latin typeface="Courier New"/>
                <a:cs typeface="Courier New"/>
                <a:sym typeface="Courier New"/>
              </a:rPr>
              <a:t>)                   </a:t>
            </a:r>
            <a:r>
              <a:rPr lang="en-US" sz="2000" b="1" dirty="0">
                <a:solidFill>
                  <a:srgbClr val="0000FF"/>
                </a:solidFill>
                <a:latin typeface="Courier New"/>
                <a:cs typeface="Courier New"/>
                <a:sym typeface="Courier New"/>
              </a:rPr>
              <a:t># Before</a:t>
            </a:r>
          </a:p>
          <a:p>
            <a:pPr marL="914400">
              <a:buSzPts val="2000"/>
            </a:pPr>
            <a:r>
              <a:rPr lang="en-US" sz="2000" b="1" dirty="0">
                <a:latin typeface="Courier New"/>
                <a:cs typeface="Courier New"/>
                <a:sym typeface="Courier New"/>
              </a:rPr>
              <a:t>data = subset(data, !is.na(</a:t>
            </a:r>
            <a:r>
              <a:rPr lang="en-US" sz="2000" b="1" dirty="0" err="1">
                <a:latin typeface="Courier New"/>
                <a:cs typeface="Courier New"/>
                <a:sym typeface="Courier New"/>
              </a:rPr>
              <a:t>CGend</a:t>
            </a:r>
            <a:r>
              <a:rPr lang="en-US" sz="2000" b="1" dirty="0">
                <a:latin typeface="Courier New"/>
                <a:cs typeface="Courier New"/>
                <a:sym typeface="Courier New"/>
              </a:rPr>
              <a:t>))</a:t>
            </a:r>
          </a:p>
          <a:p>
            <a:pPr marL="914400">
              <a:buSzPts val="2000"/>
            </a:pPr>
            <a:r>
              <a:rPr lang="en-US" sz="2000" b="1" dirty="0">
                <a:latin typeface="Courier New"/>
                <a:cs typeface="Courier New"/>
                <a:sym typeface="Courier New"/>
              </a:rPr>
              <a:t>summary(</a:t>
            </a:r>
            <a:r>
              <a:rPr lang="en-US" sz="2000" b="1" dirty="0" err="1">
                <a:latin typeface="Courier New"/>
                <a:cs typeface="Courier New"/>
                <a:sym typeface="Courier New"/>
              </a:rPr>
              <a:t>data$CGend</a:t>
            </a:r>
            <a:r>
              <a:rPr lang="en-US" sz="2000" b="1" dirty="0">
                <a:latin typeface="Courier New"/>
                <a:cs typeface="Courier New"/>
                <a:sym typeface="Courier New"/>
              </a:rPr>
              <a:t>)                   </a:t>
            </a:r>
            <a:r>
              <a:rPr lang="en-US" sz="2000" b="1" dirty="0">
                <a:solidFill>
                  <a:srgbClr val="0000FF"/>
                </a:solidFill>
                <a:latin typeface="Courier New"/>
                <a:cs typeface="Courier New"/>
                <a:sym typeface="Courier New"/>
              </a:rPr>
              <a:t># After</a:t>
            </a:r>
          </a:p>
          <a:p>
            <a:pPr marL="914400">
              <a:buSzPts val="2000"/>
            </a:pPr>
            <a:endParaRPr lang="en-US" sz="2000" b="1" dirty="0">
              <a:solidFill>
                <a:srgbClr val="0000FF"/>
              </a:solidFill>
              <a:latin typeface="Courier New"/>
              <a:cs typeface="Courier New"/>
              <a:sym typeface="Courier New"/>
            </a:endParaRPr>
          </a:p>
          <a:p>
            <a:pPr marL="914400">
              <a:buSzPts val="2000"/>
            </a:pPr>
            <a:endParaRPr lang="en-US" sz="2000" b="1" dirty="0">
              <a:solidFill>
                <a:srgbClr val="0000FF"/>
              </a:solidFill>
              <a:latin typeface="Courier New"/>
              <a:cs typeface="Courier New"/>
              <a:sym typeface="Courier New"/>
            </a:endParaRPr>
          </a:p>
          <a:p>
            <a:pPr marL="914400">
              <a:buSzPts val="2000"/>
            </a:pPr>
            <a:endParaRPr lang="en-US" sz="2000" b="1" dirty="0">
              <a:solidFill>
                <a:srgbClr val="0000FF"/>
              </a:solidFill>
              <a:latin typeface="Courier New"/>
              <a:cs typeface="Courier New"/>
              <a:sym typeface="Courier New"/>
            </a:endParaRPr>
          </a:p>
          <a:p>
            <a:pPr marL="914400">
              <a:buSzPts val="2000"/>
            </a:pPr>
            <a:endParaRPr lang="en-US" sz="2000" b="1" dirty="0">
              <a:solidFill>
                <a:srgbClr val="0000FF"/>
              </a:solidFill>
              <a:latin typeface="Courier New"/>
              <a:cs typeface="Courier New"/>
              <a:sym typeface="Courier New"/>
            </a:endParaRPr>
          </a:p>
          <a:p>
            <a:pPr marL="914400">
              <a:buSzPts val="2000"/>
            </a:pPr>
            <a:endParaRPr lang="en-US" sz="2000" b="1" dirty="0">
              <a:solidFill>
                <a:srgbClr val="0000FF"/>
              </a:solidFill>
              <a:latin typeface="Courier New"/>
              <a:cs typeface="Courier New"/>
              <a:sym typeface="Courier New"/>
            </a:endParaRPr>
          </a:p>
          <a:p>
            <a:pPr marL="914400">
              <a:buSzPts val="2000"/>
            </a:pPr>
            <a:endParaRPr lang="en-US" sz="2000" b="1" dirty="0">
              <a:solidFill>
                <a:srgbClr val="0000FF"/>
              </a:solidFill>
              <a:latin typeface="Courier New"/>
              <a:cs typeface="Courier New"/>
              <a:sym typeface="Courier New"/>
            </a:endParaRPr>
          </a:p>
          <a:p>
            <a:pPr marL="914400">
              <a:buSzPts val="2000"/>
            </a:pPr>
            <a:endParaRPr lang="en-US" sz="2000" b="1" dirty="0">
              <a:solidFill>
                <a:srgbClr val="0000FF"/>
              </a:solidFill>
              <a:latin typeface="Courier New"/>
              <a:cs typeface="Courier New"/>
              <a:sym typeface="Courier New"/>
            </a:endParaRPr>
          </a:p>
          <a:p>
            <a:pPr marL="914400">
              <a:buSzPts val="2000"/>
            </a:pPr>
            <a:endParaRPr lang="en-US" sz="2000" b="1" dirty="0">
              <a:solidFill>
                <a:srgbClr val="0000FF"/>
              </a:solidFill>
              <a:latin typeface="Courier New"/>
              <a:cs typeface="Courier New"/>
              <a:sym typeface="Courier New"/>
            </a:endParaRPr>
          </a:p>
          <a:p>
            <a:pPr marL="457200" indent="-355600">
              <a:buSzPts val="2000"/>
              <a:buFont typeface="Courier New"/>
              <a:buChar char="●"/>
            </a:pPr>
            <a:endParaRPr lang="en-US" sz="2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Keep only rows that pass a logic test</a:t>
            </a:r>
            <a:endParaRPr lang="en-US" sz="2000" b="1" dirty="0">
              <a:solidFill>
                <a:srgbClr val="0000FF"/>
              </a:solidFill>
              <a:latin typeface="Courier New"/>
              <a:cs typeface="Courier New"/>
              <a:sym typeface="Courier New"/>
            </a:endParaRPr>
          </a:p>
          <a:p>
            <a:pPr marL="914400">
              <a:buSzPts val="2000"/>
            </a:pP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  <a:sym typeface="Courier New"/>
              </a:rPr>
              <a:t>data = subset(data, Prov != </a:t>
            </a:r>
            <a:r>
              <a:rPr lang="en-US" sz="2000" b="1" dirty="0">
                <a:solidFill>
                  <a:srgbClr val="6AA84F"/>
                </a:solidFill>
                <a:latin typeface="Courier New"/>
                <a:cs typeface="Courier New"/>
                <a:sym typeface="Courier New"/>
              </a:rPr>
              <a:t>“Phnom Penh”</a:t>
            </a: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  <a:sym typeface="Courier New"/>
              </a:rPr>
              <a:t>)</a:t>
            </a:r>
          </a:p>
          <a:p>
            <a:pPr marL="914400">
              <a:buSzPts val="2000"/>
            </a:pP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  <a:sym typeface="Courier New"/>
              </a:rPr>
              <a:t>data = </a:t>
            </a:r>
            <a:r>
              <a:rPr lang="en-US" sz="2000" b="1" dirty="0" err="1">
                <a:solidFill>
                  <a:schemeClr val="tx1"/>
                </a:solidFill>
                <a:latin typeface="Courier New"/>
                <a:cs typeface="Courier New"/>
                <a:sym typeface="Courier New"/>
              </a:rPr>
              <a:t>droplevels</a:t>
            </a: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  <a:sym typeface="Courier New"/>
              </a:rPr>
              <a:t>(data)</a:t>
            </a:r>
          </a:p>
          <a:p>
            <a:pPr marL="914400">
              <a:buSzPts val="2000"/>
            </a:pPr>
            <a:endParaRPr lang="en-US" sz="2000" b="1" dirty="0">
              <a:latin typeface="Courier New"/>
              <a:cs typeface="Courier New"/>
              <a:sym typeface="Courier New"/>
            </a:endParaRPr>
          </a:p>
        </p:txBody>
      </p:sp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2209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Cleaning Data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699662-A58B-4CAB-883A-E8812CCB0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204" y="3008589"/>
            <a:ext cx="8143591" cy="198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38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uiExpand="1" build="p" bldLvl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624689" y="1143001"/>
            <a:ext cx="10963747" cy="571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Useful functions</a:t>
            </a:r>
          </a:p>
          <a:p>
            <a:pPr marL="461963"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summary(), names(), subset(), order(), unique(), 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data.frame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(), print(), paste(), round(), rep(), …</a:t>
            </a:r>
          </a:p>
          <a:p>
            <a:pPr marL="101600">
              <a:buSzPts val="2000"/>
            </a:pPr>
            <a:endParaRPr lang="en-US" sz="2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Useful libraries</a:t>
            </a:r>
          </a:p>
          <a:p>
            <a:pPr marL="461963">
              <a:buSzPts val="2000"/>
            </a:pPr>
            <a:r>
              <a:rPr lang="en-US" sz="2000" dirty="0" err="1">
                <a:latin typeface="Courier New"/>
                <a:ea typeface="Courier New"/>
                <a:cs typeface="Courier New"/>
                <a:sym typeface="Courier New"/>
              </a:rPr>
              <a:t>FactoMineR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 dirty="0" err="1">
                <a:latin typeface="Courier New"/>
                <a:ea typeface="Courier New"/>
                <a:cs typeface="Courier New"/>
                <a:sym typeface="Courier New"/>
              </a:rPr>
              <a:t>vcd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 dirty="0" err="1">
                <a:latin typeface="Courier New"/>
                <a:ea typeface="Courier New"/>
                <a:cs typeface="Courier New"/>
                <a:sym typeface="Courier New"/>
              </a:rPr>
              <a:t>factoextra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 dirty="0" err="1">
                <a:latin typeface="Courier New"/>
                <a:ea typeface="Courier New"/>
                <a:cs typeface="Courier New"/>
                <a:sym typeface="Courier New"/>
              </a:rPr>
              <a:t>ltm</a:t>
            </a:r>
            <a:endParaRPr lang="en-US" sz="2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61963">
              <a:buSzPts val="2000"/>
            </a:pPr>
            <a:endParaRPr lang="en-US" sz="2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Frequency analyses</a:t>
            </a:r>
            <a:endParaRPr lang="en-US" dirty="0"/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Lots of libraries and functions out there</a:t>
            </a:r>
          </a:p>
          <a:p>
            <a:pPr marL="1376363" lvl="1" indent="-355600">
              <a:buSzPts val="2000"/>
              <a:buFont typeface="Courier New"/>
              <a:buChar char="○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e.g., 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table()</a:t>
            </a: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1" dirty="0" err="1">
                <a:latin typeface="Courier New"/>
                <a:ea typeface="Courier New"/>
                <a:cs typeface="Courier New"/>
                <a:sym typeface="Courier New"/>
              </a:rPr>
              <a:t>prop.table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1" dirty="0" err="1">
                <a:latin typeface="Courier New"/>
                <a:ea typeface="Courier New"/>
                <a:cs typeface="Courier New"/>
                <a:sym typeface="Courier New"/>
              </a:rPr>
              <a:t>CrossTable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()</a:t>
            </a:r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I created 1-way, 2-way and 3-way frequency-analyses functions (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GitHub</a:t>
            </a: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) to streamline my analyses.</a:t>
            </a:r>
          </a:p>
          <a:p>
            <a:pPr marL="1376363" lvl="1" indent="-355600">
              <a:buSzPts val="2000"/>
              <a:buFont typeface="Courier New"/>
              <a:buChar char="○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Include association metrics like chi-squared</a:t>
            </a:r>
            <a:endParaRPr lang="en-US" sz="2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101600">
              <a:buSzPts val="2000"/>
            </a:pPr>
            <a:endParaRPr lang="en-US" sz="2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Generalized linear modeling with 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lang="en-US" dirty="0"/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Create linear models to predict outcomes using inputs of any type (categorical, ordinal, interval, ratio)</a:t>
            </a:r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Examples on 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GitHub</a:t>
            </a:r>
            <a:endParaRPr lang="en-US" sz="18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55600">
              <a:buSzPts val="2000"/>
              <a:buFont typeface="Courier New"/>
              <a:buChar char="●"/>
            </a:pPr>
            <a:endParaRPr lang="en-US" dirty="0"/>
          </a:p>
          <a:p>
            <a:pPr marL="914400" lvl="1" indent="-355600">
              <a:buSzPts val="2000"/>
              <a:buFont typeface="Courier New"/>
              <a:buChar char="○"/>
            </a:pPr>
            <a:endParaRPr lang="en-US" sz="2000"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2209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Analyzing 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726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uiExpand="1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615635" y="1143001"/>
            <a:ext cx="10981853" cy="571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Statistical analyses</a:t>
            </a:r>
            <a:endParaRPr lang="en-US" dirty="0"/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Everything you want to do, R can do.</a:t>
            </a:r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Lots of good libraries and functions out there</a:t>
            </a:r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Here are some basics:</a:t>
            </a:r>
          </a:p>
          <a:p>
            <a:pPr marL="558800" lvl="1">
              <a:buSzPts val="2000"/>
            </a:pPr>
            <a:endParaRPr lang="en-US" sz="18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>
              <a:buSzPts val="2000"/>
            </a:pP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summary(results)</a:t>
            </a:r>
          </a:p>
          <a:p>
            <a:pPr marL="1200150" lvl="1" indent="-285750">
              <a:buSzPts val="2000"/>
              <a:buFontTx/>
              <a:buChar char="-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Can tell you a lot depending on how 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results</a:t>
            </a: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 was created</a:t>
            </a:r>
          </a:p>
          <a:p>
            <a:pPr marL="914400" lvl="1">
              <a:buSzPts val="2000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  (e.g., output from </a:t>
            </a:r>
            <a:r>
              <a:rPr lang="en-US" sz="1800" b="1" dirty="0" err="1">
                <a:latin typeface="Courier New"/>
                <a:ea typeface="Courier New"/>
                <a:cs typeface="Courier New"/>
                <a:sym typeface="Courier New"/>
              </a:rPr>
              <a:t>glm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lang="en-US" sz="18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558800" lvl="1">
              <a:buSzPts val="2000"/>
            </a:pPr>
            <a:endParaRPr lang="en-US" sz="18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>
              <a:buSzPts val="2000"/>
            </a:pPr>
            <a:r>
              <a:rPr lang="en-US" sz="1800" b="1" dirty="0" err="1">
                <a:latin typeface="Courier New"/>
                <a:ea typeface="Courier New"/>
                <a:cs typeface="Courier New"/>
                <a:sym typeface="Courier New"/>
              </a:rPr>
              <a:t>anova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(results, test = </a:t>
            </a:r>
            <a:r>
              <a:rPr lang="en-US" sz="18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“</a:t>
            </a:r>
            <a:r>
              <a:rPr lang="en-US" sz="1800" b="1" dirty="0" err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Chisq</a:t>
            </a:r>
            <a:r>
              <a:rPr lang="en-US" sz="18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914400" lvl="1">
              <a:buSzPts val="2000"/>
            </a:pPr>
            <a:endParaRPr lang="en-US" sz="18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>
              <a:buSzPts val="2000"/>
            </a:pP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mean(), median(), </a:t>
            </a:r>
            <a:r>
              <a:rPr lang="en-US" sz="1800" b="1" dirty="0" err="1">
                <a:latin typeface="Courier New"/>
                <a:ea typeface="Courier New"/>
                <a:cs typeface="Courier New"/>
                <a:sym typeface="Courier New"/>
              </a:rPr>
              <a:t>sd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(), …</a:t>
            </a:r>
          </a:p>
          <a:p>
            <a:pPr marL="558800" lvl="1">
              <a:buSzPts val="2000"/>
            </a:pPr>
            <a:endParaRPr lang="en-US" sz="18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Check out 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Quick-R</a:t>
            </a: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’s and </a:t>
            </a:r>
            <a:r>
              <a:rPr lang="en-US" sz="1800" b="1" dirty="0" err="1"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DataCamp</a:t>
            </a:r>
            <a:r>
              <a:rPr lang="en-US" sz="1800" dirty="0" err="1">
                <a:latin typeface="Courier New"/>
                <a:ea typeface="Courier New"/>
                <a:cs typeface="Courier New"/>
                <a:sym typeface="Courier New"/>
              </a:rPr>
              <a:t>’s</a:t>
            </a: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 tutorials for statistics in R</a:t>
            </a:r>
          </a:p>
          <a:p>
            <a:pPr marL="457200" indent="-355600">
              <a:buSzPts val="2000"/>
              <a:buFont typeface="Courier New"/>
              <a:buChar char="●"/>
            </a:pPr>
            <a:endParaRPr lang="en-US" dirty="0"/>
          </a:p>
          <a:p>
            <a:pPr marL="914400" lvl="1" indent="-355600">
              <a:buSzPts val="2000"/>
              <a:buFont typeface="Courier New"/>
              <a:buChar char="○"/>
            </a:pPr>
            <a:endParaRPr lang="en-US" sz="2000"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2209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Analyzing 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421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uiExpand="1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615636" y="1143001"/>
            <a:ext cx="10963746" cy="571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Useful plotting functions</a:t>
            </a:r>
          </a:p>
          <a:p>
            <a:pPr marL="461963">
              <a:buSzPts val="2000"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plot(),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barplot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(built into R)</a:t>
            </a:r>
          </a:p>
          <a:p>
            <a:pPr marL="461963">
              <a:buSzPts val="2000"/>
            </a:pP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corrplot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from library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corrplot</a:t>
            </a: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61963">
              <a:buSzPts val="2000"/>
            </a:pP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qplot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from library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ggplot2</a:t>
            </a:r>
          </a:p>
          <a:p>
            <a:pPr marL="461963">
              <a:buSzPts val="2000"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  <a:sym typeface="Courier New"/>
            </a:endParaRPr>
          </a:p>
          <a:p>
            <a:pPr marL="461963">
              <a:buSzPts val="2000"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  <a:sym typeface="Courier New"/>
            </a:endParaRPr>
          </a:p>
          <a:p>
            <a:pPr marL="461963">
              <a:buSzPts val="2000"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  <a:sym typeface="Courier New"/>
            </a:endParaRPr>
          </a:p>
          <a:p>
            <a:pPr marL="461963">
              <a:buSzPts val="2000"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  <a:sym typeface="Courier New"/>
            </a:endParaRPr>
          </a:p>
          <a:p>
            <a:pPr marL="461963">
              <a:buSzPts val="2000"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  <a:sym typeface="Courier New"/>
            </a:endParaRPr>
          </a:p>
          <a:p>
            <a:pPr marL="461963">
              <a:buSzPts val="2000"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  <a:sym typeface="Courier New"/>
            </a:endParaRPr>
          </a:p>
          <a:p>
            <a:pPr marL="461963">
              <a:buSzPts val="2000"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  <a:sym typeface="Courier New"/>
            </a:endParaRPr>
          </a:p>
          <a:p>
            <a:pPr marL="461963">
              <a:buSzPts val="2000"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  <a:sym typeface="Courier New"/>
            </a:endParaRPr>
          </a:p>
          <a:p>
            <a:pPr marL="461963">
              <a:buSzPts val="2000"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  <a:sym typeface="Courier New"/>
            </a:endParaRPr>
          </a:p>
          <a:p>
            <a:pPr marL="461963">
              <a:buSzPts val="2000"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  <a:sym typeface="Courier New"/>
            </a:endParaRPr>
          </a:p>
          <a:p>
            <a:pPr marL="461963">
              <a:buSzPts val="2000"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  <a:sym typeface="Courier New"/>
            </a:endParaRPr>
          </a:p>
          <a:p>
            <a:pPr marL="461963">
              <a:buSzPts val="2000"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  <a:sym typeface="Courier New"/>
            </a:endParaRPr>
          </a:p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Lots of other functions and libraries out there</a:t>
            </a:r>
            <a:endParaRPr lang="en-US" dirty="0"/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Check out 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Quick-R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’s tutorial and suggestions</a:t>
            </a:r>
            <a:endParaRPr lang="en-US" sz="2000"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2209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l"/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Plotting Results</a:t>
            </a:r>
            <a:endParaRPr dirty="0"/>
          </a:p>
        </p:txBody>
      </p:sp>
      <p:pic>
        <p:nvPicPr>
          <p:cNvPr id="7170" name="Picture 2" descr="https://www.statmethods.net/advgraphs/images/ggplotdensity.png">
            <a:extLst>
              <a:ext uri="{FF2B5EF4-FFF2-40B4-BE49-F238E27FC236}">
                <a16:creationId xmlns:a16="http://schemas.microsoft.com/office/drawing/2014/main" id="{63A44D03-E912-4E4E-90A8-D96200F94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043" y="5467587"/>
            <a:ext cx="1348967" cy="134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A47294-C5D3-43C2-B5B8-29D337D9F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9949" y="3051780"/>
            <a:ext cx="3938258" cy="2372801"/>
          </a:xfrm>
          <a:prstGeom prst="rect">
            <a:avLst/>
          </a:prstGeom>
        </p:spPr>
      </p:pic>
      <p:pic>
        <p:nvPicPr>
          <p:cNvPr id="1026" name="Picture 2" descr="Image result for corrplot">
            <a:extLst>
              <a:ext uri="{FF2B5EF4-FFF2-40B4-BE49-F238E27FC236}">
                <a16:creationId xmlns:a16="http://schemas.microsoft.com/office/drawing/2014/main" id="{DB244D94-7D49-4448-80C5-62E542F11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9" r="6741"/>
          <a:stretch/>
        </p:blipFill>
        <p:spPr bwMode="auto">
          <a:xfrm>
            <a:off x="4365193" y="2353054"/>
            <a:ext cx="3366461" cy="298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gplot2">
            <a:extLst>
              <a:ext uri="{FF2B5EF4-FFF2-40B4-BE49-F238E27FC236}">
                <a16:creationId xmlns:a16="http://schemas.microsoft.com/office/drawing/2014/main" id="{426439FA-B4AF-42DC-9678-FE31490606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0" t="14521" r="5279" b="4290"/>
          <a:stretch/>
        </p:blipFill>
        <p:spPr bwMode="auto">
          <a:xfrm>
            <a:off x="0" y="2390777"/>
            <a:ext cx="4274664" cy="292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CB1ABC-3C26-438C-9D93-BD24E58E9B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7454" y="5293"/>
            <a:ext cx="4374546" cy="2970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C86CD3-F8BC-4E12-8D76-983B9F3D13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77104" y="5490408"/>
            <a:ext cx="1995780" cy="136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8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uiExpand="1" build="p" bldLvl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606582" y="1143001"/>
            <a:ext cx="10981854" cy="571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Save text sent to Console to text file instead</a:t>
            </a:r>
            <a:endParaRPr lang="en-US" dirty="0"/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Text will not show up in Console!</a:t>
            </a:r>
            <a:endParaRPr lang="en-US" sz="2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>
              <a:buSzPts val="2000"/>
            </a:pPr>
            <a:endParaRPr lang="en-US" sz="18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>
              <a:buSzPts val="2000"/>
            </a:pP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file1 = file(paste(</a:t>
            </a:r>
            <a:r>
              <a:rPr lang="en-US" sz="1800" b="1" dirty="0" err="1">
                <a:latin typeface="Courier New"/>
                <a:ea typeface="Courier New"/>
                <a:cs typeface="Courier New"/>
                <a:sym typeface="Courier New"/>
              </a:rPr>
              <a:t>getwd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(), </a:t>
            </a:r>
            <a:r>
              <a:rPr lang="en-US" sz="18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“/output/results.txt”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1" dirty="0" err="1">
                <a:latin typeface="Courier New"/>
                <a:ea typeface="Courier New"/>
                <a:cs typeface="Courier New"/>
                <a:sym typeface="Courier New"/>
              </a:rPr>
              <a:t>sep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8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“”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))</a:t>
            </a:r>
          </a:p>
          <a:p>
            <a:pPr marL="914400">
              <a:buSzPts val="2000"/>
            </a:pP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sink(file1, append = </a:t>
            </a:r>
            <a:r>
              <a:rPr lang="en-US" sz="18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914400">
              <a:buSzPts val="2000"/>
            </a:pP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sink(file1, append = </a:t>
            </a:r>
            <a:r>
              <a:rPr lang="en-US" sz="18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, type = </a:t>
            </a:r>
            <a:r>
              <a:rPr lang="en-US" sz="18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“message”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lang="en-US" sz="2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101600">
              <a:buSzPts val="2000"/>
            </a:pPr>
            <a:endParaRPr lang="en-US" sz="2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Stop saving Console text to file</a:t>
            </a:r>
            <a:endParaRPr lang="en-US" dirty="0">
              <a:ea typeface="Courier New"/>
            </a:endParaRPr>
          </a:p>
          <a:p>
            <a:pPr marL="461963">
              <a:buSzPts val="2000"/>
            </a:pPr>
            <a:endParaRPr lang="en-US" sz="18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61963">
              <a:buSzPts val="2000"/>
            </a:pP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	sink()</a:t>
            </a:r>
          </a:p>
          <a:p>
            <a:pPr marL="461963">
              <a:buSzPts val="2000"/>
            </a:pP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	sink(type = </a:t>
            </a:r>
            <a:r>
              <a:rPr lang="en-US" sz="18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“message”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2209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Export Results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475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uiExpand="1" build="p" bldLvl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606581" y="1143001"/>
            <a:ext cx="10963747" cy="571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Save plots to PDF file</a:t>
            </a:r>
          </a:p>
          <a:p>
            <a:pPr marL="461963">
              <a:buSzPts val="2000"/>
            </a:pPr>
            <a:endParaRPr lang="da-DK" sz="18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61963">
              <a:buSzPts val="2000"/>
            </a:pPr>
            <a:r>
              <a:rPr lang="da-DK" sz="1800" b="1" dirty="0">
                <a:latin typeface="Courier New"/>
                <a:ea typeface="Courier New"/>
                <a:cs typeface="Courier New"/>
                <a:sym typeface="Courier New"/>
              </a:rPr>
              <a:t>	pdf(paste(getwd(), </a:t>
            </a:r>
            <a:r>
              <a:rPr lang="en-US" sz="18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“</a:t>
            </a:r>
            <a:r>
              <a:rPr lang="da-DK" sz="18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/output/results.pdf”</a:t>
            </a:r>
            <a:r>
              <a:rPr lang="da-DK" sz="1800" b="1" dirty="0">
                <a:latin typeface="Courier New"/>
                <a:ea typeface="Courier New"/>
                <a:cs typeface="Courier New"/>
                <a:sym typeface="Courier New"/>
              </a:rPr>
              <a:t>, sep = </a:t>
            </a:r>
            <a:r>
              <a:rPr lang="en-US" sz="18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“</a:t>
            </a:r>
            <a:r>
              <a:rPr lang="da-DK" sz="18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r>
              <a:rPr lang="da-DK" sz="1800" b="1" dirty="0"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lang="da-DK" sz="2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61963">
              <a:buSzPts val="2000"/>
            </a:pPr>
            <a:endParaRPr lang="da-DK" sz="2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Stop saving plots to PDF file</a:t>
            </a:r>
            <a:endParaRPr lang="da-DK" sz="2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61963">
              <a:buSzPts val="2000"/>
            </a:pPr>
            <a:endParaRPr lang="en-US" sz="18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61963">
              <a:buSzPts val="2000"/>
            </a:pP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1800" b="1" dirty="0" err="1">
                <a:latin typeface="Courier New"/>
                <a:ea typeface="Courier New"/>
                <a:cs typeface="Courier New"/>
                <a:sym typeface="Courier New"/>
              </a:rPr>
              <a:t>dev.off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()</a:t>
            </a:r>
          </a:p>
          <a:p>
            <a:pPr marL="461963">
              <a:buSzPts val="2000"/>
            </a:pP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1800" b="1" dirty="0" err="1">
                <a:latin typeface="Courier New"/>
                <a:ea typeface="Courier New"/>
                <a:cs typeface="Courier New"/>
                <a:sym typeface="Courier New"/>
              </a:rPr>
              <a:t>closeAllConnections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()</a:t>
            </a:r>
          </a:p>
          <a:p>
            <a:pPr marL="461963">
              <a:buSzPts val="2000"/>
            </a:pPr>
            <a:endParaRPr lang="en-US" sz="18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Could also use 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ggexport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() from </a:t>
            </a:r>
            <a:r>
              <a:rPr lang="en-US" sz="2000" b="1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ggpubr</a:t>
            </a:r>
            <a:r>
              <a:rPr lang="en-US" sz="20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 library</a:t>
            </a:r>
          </a:p>
          <a:p>
            <a:pPr marL="461963">
              <a:buSzPts val="2000"/>
            </a:pPr>
            <a:endParaRPr lang="en-US" sz="18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61963" lvl="1">
              <a:buSzPts val="2000"/>
            </a:pP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	plot1 = plot(x, y)</a:t>
            </a:r>
          </a:p>
          <a:p>
            <a:pPr marL="461963" lvl="1">
              <a:buSzPts val="2000"/>
            </a:pP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	plot2 = plot(y, z)</a:t>
            </a:r>
          </a:p>
          <a:p>
            <a:pPr marL="461963" lvl="1">
              <a:buSzPts val="2000"/>
            </a:pP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1800" b="1" dirty="0" err="1">
                <a:latin typeface="Courier New"/>
                <a:ea typeface="Courier New"/>
                <a:cs typeface="Courier New"/>
                <a:sym typeface="Courier New"/>
              </a:rPr>
              <a:t>load_libraries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“</a:t>
            </a:r>
            <a:r>
              <a:rPr lang="en-US" sz="1800" b="1" dirty="0" err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ggpubr</a:t>
            </a:r>
            <a:r>
              <a:rPr lang="en-US" sz="18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461963" lvl="1">
              <a:buSzPts val="2000"/>
            </a:pP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1800" b="1" dirty="0" err="1">
                <a:latin typeface="Courier New"/>
                <a:ea typeface="Courier New"/>
                <a:cs typeface="Courier New"/>
                <a:sym typeface="Courier New"/>
              </a:rPr>
              <a:t>ggexport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 b="1" dirty="0" err="1">
                <a:latin typeface="Courier New"/>
                <a:ea typeface="Courier New"/>
                <a:cs typeface="Courier New"/>
                <a:sym typeface="Courier New"/>
              </a:rPr>
              <a:t>plotlist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 = list(plot1, plot2),</a:t>
            </a:r>
          </a:p>
          <a:p>
            <a:pPr marL="461963" lvl="1">
              <a:buSzPts val="2000"/>
            </a:pP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         	  filename = </a:t>
            </a:r>
            <a:r>
              <a:rPr lang="da-DK" sz="1800" b="1" dirty="0">
                <a:latin typeface="Courier New"/>
                <a:ea typeface="Courier New"/>
                <a:cs typeface="Courier New"/>
                <a:sym typeface="Courier New"/>
              </a:rPr>
              <a:t>paste(getwd(), </a:t>
            </a:r>
            <a:r>
              <a:rPr lang="en-US" sz="18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“</a:t>
            </a:r>
            <a:r>
              <a:rPr lang="da-DK" sz="18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/output/results.pdf”</a:t>
            </a:r>
            <a:r>
              <a:rPr lang="da-DK" sz="1800" b="1" dirty="0">
                <a:latin typeface="Courier New"/>
                <a:ea typeface="Courier New"/>
                <a:cs typeface="Courier New"/>
                <a:sym typeface="Courier New"/>
              </a:rPr>
              <a:t>, sep = </a:t>
            </a:r>
            <a:r>
              <a:rPr lang="en-US" sz="18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“</a:t>
            </a:r>
            <a:r>
              <a:rPr lang="da-DK" sz="18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r>
              <a:rPr lang="da-DK" sz="1800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2209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Export Results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516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uiExpand="1" build="p" bldLvl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2209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Who is in My Audience?</a:t>
            </a:r>
            <a:endParaRPr dirty="0"/>
          </a:p>
        </p:txBody>
      </p:sp>
      <p:sp>
        <p:nvSpPr>
          <p:cNvPr id="123" name="Shape 123"/>
          <p:cNvSpPr txBox="1"/>
          <p:nvPr/>
        </p:nvSpPr>
        <p:spPr>
          <a:xfrm>
            <a:off x="574765" y="1143000"/>
            <a:ext cx="11357702" cy="39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Do you consider yourself a beginner, intermediate or advanced programmer?</a:t>
            </a:r>
          </a:p>
          <a:p>
            <a:pPr>
              <a:buClr>
                <a:schemeClr val="dk1"/>
              </a:buClr>
            </a:pPr>
            <a:endParaRPr lang="en-US"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</a:pPr>
            <a:endParaRPr lang="en-US"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</a:pPr>
            <a:endParaRPr lang="en-US"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</a:pPr>
            <a:endParaRPr lang="en-US"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</a:pPr>
            <a:endParaRPr lang="en-US"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</a:pPr>
            <a:endParaRPr lang="en-US"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</a:pPr>
            <a:endParaRPr lang="en-US"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</a:pPr>
            <a:endParaRPr lang="en-US"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</a:pPr>
            <a:endParaRPr lang="en-US"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</a:pPr>
            <a:endParaRPr lang="en-US"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</a:pPr>
            <a:endParaRPr lang="en-US"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What languages do you have experience with?</a:t>
            </a:r>
            <a:endParaRPr sz="2000" b="1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1266" name="Picture 2" descr="Image result for R for dummies">
            <a:extLst>
              <a:ext uri="{FF2B5EF4-FFF2-40B4-BE49-F238E27FC236}">
                <a16:creationId xmlns:a16="http://schemas.microsoft.com/office/drawing/2014/main" id="{3D0D8997-8F1A-4716-940F-C8093F4D9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654" y="1828035"/>
            <a:ext cx="2044363" cy="257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mage result for advanced R">
            <a:extLst>
              <a:ext uri="{FF2B5EF4-FFF2-40B4-BE49-F238E27FC236}">
                <a16:creationId xmlns:a16="http://schemas.microsoft.com/office/drawing/2014/main" id="{5B17EFD0-85B9-4B2D-A86A-CB3F68903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906" y="1828035"/>
            <a:ext cx="1657771" cy="257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Related image">
            <a:extLst>
              <a:ext uri="{FF2B5EF4-FFF2-40B4-BE49-F238E27FC236}">
                <a16:creationId xmlns:a16="http://schemas.microsoft.com/office/drawing/2014/main" id="{2B08D669-2FA7-44DC-AD1A-8A591829C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591" y="1828035"/>
            <a:ext cx="4188787" cy="257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Shape 90">
            <a:extLst>
              <a:ext uri="{FF2B5EF4-FFF2-40B4-BE49-F238E27FC236}">
                <a16:creationId xmlns:a16="http://schemas.microsoft.com/office/drawing/2014/main" id="{74504CF2-C20B-4F69-97EB-87834E36B19C}"/>
              </a:ext>
            </a:extLst>
          </p:cNvPr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4524304" y="5351695"/>
            <a:ext cx="1601874" cy="1237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2" name="Picture 8" descr="Image result for python">
            <a:extLst>
              <a:ext uri="{FF2B5EF4-FFF2-40B4-BE49-F238E27FC236}">
                <a16:creationId xmlns:a16="http://schemas.microsoft.com/office/drawing/2014/main" id="{6E194CC9-962C-4CD6-9A95-ACCDF625A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83" y="5378815"/>
            <a:ext cx="3818033" cy="128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Image result for matlab">
            <a:extLst>
              <a:ext uri="{FF2B5EF4-FFF2-40B4-BE49-F238E27FC236}">
                <a16:creationId xmlns:a16="http://schemas.microsoft.com/office/drawing/2014/main" id="{805EF9B3-7F32-453F-81CC-5F8CA5767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455" y="5136471"/>
            <a:ext cx="3396478" cy="128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ISO C++ Logo.svg">
            <a:extLst>
              <a:ext uri="{FF2B5EF4-FFF2-40B4-BE49-F238E27FC236}">
                <a16:creationId xmlns:a16="http://schemas.microsoft.com/office/drawing/2014/main" id="{674677A9-05AC-4852-8685-BC6DEDD67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8234" y="5387448"/>
            <a:ext cx="1052153" cy="118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Related image">
            <a:extLst>
              <a:ext uri="{FF2B5EF4-FFF2-40B4-BE49-F238E27FC236}">
                <a16:creationId xmlns:a16="http://schemas.microsoft.com/office/drawing/2014/main" id="{B618DBCA-2FE3-4EF0-9F88-62D40C126D2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1"/>
            <a:ext cx="9144000" cy="571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2209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Sharing Results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0393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1896674" y="1143001"/>
            <a:ext cx="8398650" cy="571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algn="ctr">
              <a:buSzPts val="2000"/>
            </a:pP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SuperZip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 map from 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Shiny Gallery</a:t>
            </a:r>
            <a:endParaRPr lang="en-US" sz="2000"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2209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Sharing Results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B8E510-F29E-49B8-BE18-20FEF8C8DA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20" y="1695532"/>
            <a:ext cx="11168959" cy="516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89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597529" y="1143001"/>
            <a:ext cx="10981853" cy="571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algn="ctr">
              <a:buSzPts val="2000"/>
            </a:pP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Rmarkdown</a:t>
            </a:r>
            <a:endParaRPr lang="en-US" sz="2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101600" algn="ctr"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Code, write, and produce publishable documents from within R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2209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Sharing Results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DE36E7-CEA7-492C-8B45-23BDC7C9D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162" y="2046083"/>
            <a:ext cx="5221072" cy="44678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C0EFB7-E1FA-4761-990F-DC17F9B48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079" y="1874066"/>
            <a:ext cx="4697204" cy="481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10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615635" y="1143001"/>
            <a:ext cx="11325885" cy="571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If you save text/plots to files, problems can arise when errors occur.</a:t>
            </a:r>
            <a:endParaRPr lang="en-US"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55600">
              <a:buSzPts val="2000"/>
              <a:buFont typeface="Courier New"/>
              <a:buChar char="○"/>
            </a:pPr>
            <a:endParaRPr lang="en-US"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Add the following to the end of your script.</a:t>
            </a:r>
          </a:p>
          <a:p>
            <a:pPr marL="457200" indent="-355600">
              <a:buSzPts val="2000"/>
              <a:buFont typeface="Courier New"/>
              <a:buChar char="●"/>
            </a:pPr>
            <a:endParaRPr lang="en-US" sz="2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	sink()</a:t>
            </a:r>
          </a:p>
          <a:p>
            <a:pPr marL="914400" lvl="1"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dev.off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()</a:t>
            </a:r>
          </a:p>
          <a:p>
            <a:pPr marL="914400" lvl="1"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closeAllConnections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()</a:t>
            </a:r>
          </a:p>
          <a:p>
            <a:pPr marL="914400" lvl="1">
              <a:buSzPts val="2000"/>
            </a:pPr>
            <a:endParaRPr lang="en-US" sz="2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Ensures text/plots go to Console and RStudio’s plot window instead of to files </a:t>
            </a:r>
            <a:r>
              <a:rPr lang="en-US" sz="1800" i="1" dirty="0">
                <a:latin typeface="Courier New"/>
                <a:ea typeface="Courier New"/>
                <a:cs typeface="Courier New"/>
                <a:sym typeface="Courier New"/>
              </a:rPr>
              <a:t>when you run your next script</a:t>
            </a:r>
          </a:p>
          <a:p>
            <a:pPr marL="914400" lvl="1" indent="-355600">
              <a:buSzPts val="2000"/>
              <a:buFont typeface="Courier New"/>
              <a:buChar char="○"/>
            </a:pPr>
            <a:endParaRPr lang="en-US" sz="1800" i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Saves time and reduces headaches</a:t>
            </a:r>
            <a:endParaRPr lang="en-US" sz="1800"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615636" y="0"/>
            <a:ext cx="10963746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A Tip for Ending Your Script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8696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uiExpand="1" build="p" bldLvl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53">
            <a:extLst>
              <a:ext uri="{FF2B5EF4-FFF2-40B4-BE49-F238E27FC236}">
                <a16:creationId xmlns:a16="http://schemas.microsoft.com/office/drawing/2014/main" id="{8F9CAC47-0125-43E4-9E64-BBD9E1340E2B}"/>
              </a:ext>
            </a:extLst>
          </p:cNvPr>
          <p:cNvSpPr txBox="1"/>
          <p:nvPr/>
        </p:nvSpPr>
        <p:spPr>
          <a:xfrm>
            <a:off x="606582" y="1143001"/>
            <a:ext cx="10972800" cy="571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Learning R is tough. Check these out!</a:t>
            </a:r>
            <a:endParaRPr lang="en-US" sz="2000" dirty="0"/>
          </a:p>
          <a:p>
            <a:pPr lvl="0">
              <a:lnSpc>
                <a:spcPct val="115000"/>
              </a:lnSpc>
            </a:pPr>
            <a:endParaRPr lang="en-US" sz="7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15000"/>
              </a:lnSpc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R Documentation</a:t>
            </a:r>
            <a:endParaRPr lang="en-US" sz="2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55600">
              <a:lnSpc>
                <a:spcPct val="115000"/>
              </a:lnSpc>
              <a:buSzPts val="2000"/>
              <a:buFont typeface="Courier New"/>
              <a:buChar char="●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Great info on all built-in functions, types, modules, third-party guides, etc.</a:t>
            </a:r>
          </a:p>
          <a:p>
            <a:pPr marL="457200" indent="-355600">
              <a:lnSpc>
                <a:spcPct val="115000"/>
              </a:lnSpc>
              <a:buSzPts val="2000"/>
              <a:buFont typeface="Courier New"/>
              <a:buChar char="●"/>
            </a:pPr>
            <a:endParaRPr lang="en-US" sz="700" dirty="0"/>
          </a:p>
          <a:p>
            <a:pPr lvl="0">
              <a:lnSpc>
                <a:spcPct val="115000"/>
              </a:lnSpc>
              <a:buClr>
                <a:srgbClr val="1155CC"/>
              </a:buClr>
            </a:pPr>
            <a:r>
              <a:rPr lang="en-US" sz="2000" b="1" dirty="0">
                <a:latin typeface="Courier New"/>
                <a:cs typeface="Courier New"/>
                <a:sym typeface="Courier New"/>
                <a:hlinkClick r:id="rId4"/>
              </a:rPr>
              <a:t>R for Data Science</a:t>
            </a:r>
            <a:r>
              <a:rPr lang="en-US" sz="2000" b="1" dirty="0">
                <a:latin typeface="Courier New"/>
                <a:cs typeface="Courier New"/>
                <a:sym typeface="Courier New"/>
              </a:rPr>
              <a:t> book</a:t>
            </a:r>
            <a:endParaRPr lang="en-US" sz="2000" dirty="0"/>
          </a:p>
          <a:p>
            <a:pPr marL="457200" indent="-355600">
              <a:lnSpc>
                <a:spcPct val="115000"/>
              </a:lnSpc>
              <a:buSzPts val="2000"/>
              <a:buFont typeface="Courier New"/>
              <a:buChar char="●"/>
            </a:pPr>
            <a:r>
              <a:rPr lang="en-US" sz="2000" b="1" dirty="0">
                <a:latin typeface="Courier New"/>
                <a:cs typeface="Courier New"/>
                <a:sym typeface="Courier New"/>
              </a:rPr>
              <a:t>The online version of a book written by Hadley Wickham, Chief Scientist at RStudio and a Professor of Statistics</a:t>
            </a:r>
          </a:p>
          <a:p>
            <a:pPr lvl="0">
              <a:lnSpc>
                <a:spcPct val="115000"/>
              </a:lnSpc>
              <a:buSzPts val="2000"/>
            </a:pPr>
            <a:endParaRPr lang="en-US" sz="700" dirty="0">
              <a:sym typeface="Courier New"/>
            </a:endParaRPr>
          </a:p>
          <a:p>
            <a:pPr lvl="0">
              <a:lnSpc>
                <a:spcPct val="115000"/>
              </a:lnSpc>
              <a:buClr>
                <a:srgbClr val="1155CC"/>
              </a:buClr>
            </a:pPr>
            <a:r>
              <a:rPr lang="en-US" sz="2000" b="1" dirty="0">
                <a:latin typeface="Courier New"/>
                <a:cs typeface="Courier New"/>
                <a:sym typeface="Courier New"/>
                <a:hlinkClick r:id="rId5"/>
              </a:rPr>
              <a:t>RStudio Online Learning</a:t>
            </a:r>
            <a:endParaRPr lang="en-US" sz="2000" dirty="0"/>
          </a:p>
          <a:p>
            <a:pPr marL="457200" indent="-355600">
              <a:lnSpc>
                <a:spcPct val="115000"/>
              </a:lnSpc>
              <a:buSzPts val="2000"/>
              <a:buFont typeface="Courier New"/>
              <a:buChar char="●"/>
            </a:pPr>
            <a:r>
              <a:rPr lang="en-US" sz="2000" b="1" dirty="0">
                <a:latin typeface="Courier New"/>
                <a:cs typeface="Courier New"/>
                <a:sym typeface="Courier New"/>
              </a:rPr>
              <a:t>Tutorials, articles, and examples from RStudio</a:t>
            </a:r>
            <a:endParaRPr lang="en-US" sz="2000" dirty="0"/>
          </a:p>
          <a:p>
            <a:pPr lvl="0">
              <a:lnSpc>
                <a:spcPct val="115000"/>
              </a:lnSpc>
            </a:pPr>
            <a:endParaRPr lang="en-US" sz="7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15000"/>
              </a:lnSpc>
            </a:pP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  <a:hlinkClick r:id="rId6"/>
              </a:rPr>
              <a:t>DataCamp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 b="1" dirty="0" err="1">
                <a:solidFill>
                  <a:schemeClr val="dk1"/>
                </a:solidFill>
                <a:latin typeface="Courier New"/>
                <a:cs typeface="Courier New"/>
                <a:sym typeface="Courier New"/>
                <a:hlinkClick r:id="rId7"/>
              </a:rPr>
              <a:t>RBloggers</a:t>
            </a:r>
            <a:r>
              <a:rPr lang="en-US" sz="2000" b="1" dirty="0">
                <a:solidFill>
                  <a:schemeClr val="dk1"/>
                </a:solidFill>
                <a:latin typeface="Courier New"/>
                <a:cs typeface="Courier New"/>
                <a:sym typeface="Courier New"/>
              </a:rPr>
              <a:t>, </a:t>
            </a:r>
            <a:r>
              <a:rPr lang="en-US" sz="2000" b="1" dirty="0">
                <a:solidFill>
                  <a:schemeClr val="dk1"/>
                </a:solidFill>
                <a:latin typeface="Courier New"/>
                <a:cs typeface="Courier New"/>
                <a:sym typeface="Courier New"/>
                <a:hlinkClick r:id="rId8"/>
              </a:rPr>
              <a:t>Quick-R</a:t>
            </a:r>
            <a:r>
              <a:rPr lang="en-US" sz="2000" b="1" dirty="0">
                <a:solidFill>
                  <a:schemeClr val="dk1"/>
                </a:solidFill>
                <a:latin typeface="Courier New"/>
                <a:cs typeface="Courier New"/>
                <a:sym typeface="Courier New"/>
              </a:rPr>
              <a:t>, and </a:t>
            </a:r>
            <a:r>
              <a:rPr lang="en-US" sz="2000" b="1" dirty="0">
                <a:solidFill>
                  <a:schemeClr val="dk1"/>
                </a:solidFill>
                <a:latin typeface="Courier New"/>
                <a:cs typeface="Courier New"/>
                <a:sym typeface="Courier New"/>
                <a:hlinkClick r:id="rId9"/>
              </a:rPr>
              <a:t>Advanced R</a:t>
            </a:r>
            <a:endParaRPr lang="en-US" sz="2000" b="1" dirty="0">
              <a:solidFill>
                <a:schemeClr val="dk1"/>
              </a:solidFill>
              <a:latin typeface="Courier New"/>
              <a:cs typeface="Courier New"/>
              <a:sym typeface="Courier New"/>
            </a:endParaRPr>
          </a:p>
          <a:p>
            <a:pPr lvl="0">
              <a:lnSpc>
                <a:spcPct val="115000"/>
              </a:lnSpc>
            </a:pPr>
            <a:endParaRPr lang="en-US" sz="1000" b="1" dirty="0">
              <a:solidFill>
                <a:schemeClr val="dk1"/>
              </a:solidFill>
              <a:latin typeface="Courier New"/>
              <a:cs typeface="Courier New"/>
              <a:sym typeface="Courier New"/>
            </a:endParaRPr>
          </a:p>
          <a:p>
            <a:pPr lvl="0" algn="ctr">
              <a:lnSpc>
                <a:spcPct val="115000"/>
              </a:lnSpc>
            </a:pPr>
            <a:r>
              <a:rPr lang="en-US" sz="2000" b="1" dirty="0">
                <a:solidFill>
                  <a:schemeClr val="dk1"/>
                </a:solidFill>
                <a:latin typeface="Courier New"/>
                <a:cs typeface="Courier New"/>
                <a:sym typeface="Courier New"/>
              </a:rPr>
              <a:t>Search </a:t>
            </a:r>
            <a:r>
              <a:rPr lang="en-US" sz="2000" b="1" dirty="0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Google</a:t>
            </a:r>
            <a:r>
              <a:rPr lang="en-US" sz="2000" b="1" dirty="0">
                <a:solidFill>
                  <a:schemeClr val="dk1"/>
                </a:solidFill>
                <a:latin typeface="Courier New"/>
                <a:cs typeface="Courier New"/>
                <a:sym typeface="Courier New"/>
              </a:rPr>
              <a:t> for your specific problem!</a:t>
            </a:r>
          </a:p>
          <a:p>
            <a:pPr lvl="0" algn="ctr">
              <a:lnSpc>
                <a:spcPct val="115000"/>
              </a:lnSpc>
            </a:pPr>
            <a:endParaRPr lang="en-US" sz="1000" b="1" dirty="0">
              <a:solidFill>
                <a:schemeClr val="dk1"/>
              </a:solidFill>
              <a:latin typeface="Courier New"/>
              <a:cs typeface="Courier New"/>
              <a:sym typeface="Courier New"/>
            </a:endParaRPr>
          </a:p>
          <a:p>
            <a:pPr lvl="0" algn="ctr">
              <a:lnSpc>
                <a:spcPct val="115000"/>
              </a:lnSpc>
            </a:pPr>
            <a:r>
              <a:rPr lang="en-US" sz="2000" b="1" dirty="0">
                <a:solidFill>
                  <a:schemeClr val="dk1"/>
                </a:solidFill>
                <a:latin typeface="Courier New"/>
                <a:cs typeface="Courier New"/>
                <a:sym typeface="Courier New"/>
              </a:rPr>
              <a:t>Ask your resident R </a:t>
            </a:r>
            <a:r>
              <a:rPr lang="en-US" sz="2000" b="1" dirty="0">
                <a:solidFill>
                  <a:srgbClr val="6AA84F"/>
                </a:solidFill>
                <a:latin typeface="Courier New"/>
                <a:cs typeface="Courier New"/>
                <a:sym typeface="Courier New"/>
              </a:rPr>
              <a:t>nerd</a:t>
            </a:r>
            <a:r>
              <a:rPr lang="en-US" sz="2000" b="1" dirty="0">
                <a:solidFill>
                  <a:schemeClr val="dk1"/>
                </a:solidFill>
                <a:latin typeface="Courier New"/>
                <a:cs typeface="Courier New"/>
                <a:sym typeface="Courier New"/>
              </a:rPr>
              <a:t>.</a:t>
            </a:r>
            <a:endParaRPr lang="en-US" sz="2000" dirty="0"/>
          </a:p>
        </p:txBody>
      </p:sp>
      <p:sp>
        <p:nvSpPr>
          <p:cNvPr id="6" name="Shape 154">
            <a:extLst>
              <a:ext uri="{FF2B5EF4-FFF2-40B4-BE49-F238E27FC236}">
                <a16:creationId xmlns:a16="http://schemas.microsoft.com/office/drawing/2014/main" id="{FBE45355-E2AF-407E-9F44-24B465BB5991}"/>
              </a:ext>
            </a:extLst>
          </p:cNvPr>
          <p:cNvSpPr txBox="1">
            <a:spLocks/>
          </p:cNvSpPr>
          <p:nvPr/>
        </p:nvSpPr>
        <p:spPr>
          <a:xfrm>
            <a:off x="2209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9144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3716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8288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>
              <a:buFont typeface="Courier New"/>
              <a:buNone/>
            </a:pPr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Useful References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title"/>
          </p:nvPr>
        </p:nvSpPr>
        <p:spPr>
          <a:xfrm>
            <a:off x="2209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Summary</a:t>
            </a:r>
            <a:endParaRPr/>
          </a:p>
        </p:txBody>
      </p:sp>
      <p:sp>
        <p:nvSpPr>
          <p:cNvPr id="326" name="Shape 326"/>
          <p:cNvSpPr txBox="1"/>
          <p:nvPr/>
        </p:nvSpPr>
        <p:spPr>
          <a:xfrm>
            <a:off x="615637" y="1143000"/>
            <a:ext cx="10954692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55600">
              <a:buClr>
                <a:schemeClr val="dk1"/>
              </a:buClr>
              <a:buSzPts val="2000"/>
              <a:buFont typeface="Courier New"/>
              <a:buChar char="●"/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Read those </a:t>
            </a:r>
            <a:r>
              <a:rPr lang="en-US" sz="20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error descriptions</a:t>
            </a: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!</a:t>
            </a:r>
            <a:endParaRPr dirty="0"/>
          </a:p>
          <a:p>
            <a:endParaRPr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Write </a:t>
            </a:r>
            <a:r>
              <a:rPr lang="en-US" sz="20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self-documenting</a:t>
            </a: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code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lang="en-US"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latin typeface="Courier New"/>
                <a:cs typeface="Courier New"/>
                <a:sym typeface="Courier New"/>
              </a:rPr>
              <a:t>For your and others benefit</a:t>
            </a:r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latin typeface="Courier New"/>
                <a:cs typeface="Courier New"/>
                <a:sym typeface="Courier New"/>
              </a:rPr>
              <a:t>Even your own code is hard to understand even just a month later!</a:t>
            </a:r>
          </a:p>
          <a:p>
            <a:pPr marL="558800" lvl="1">
              <a:buSzPts val="2000"/>
            </a:pPr>
            <a:endParaRPr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Get familiar with how to </a:t>
            </a:r>
            <a:r>
              <a:rPr lang="en-US" sz="2000" b="1" dirty="0">
                <a:solidFill>
                  <a:srgbClr val="92D050"/>
                </a:solidFill>
                <a:latin typeface="Courier New"/>
                <a:ea typeface="Courier New"/>
                <a:cs typeface="Courier New"/>
                <a:sym typeface="Courier New"/>
              </a:rPr>
              <a:t>clean your data</a:t>
            </a: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effectively and efficiently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lang="en-US"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Makes analysis easier</a:t>
            </a:r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Shows other researchers what you did (reproducibility!)</a:t>
            </a:r>
          </a:p>
          <a:p>
            <a:pPr marL="558800" lvl="1">
              <a:buSzPts val="2000"/>
            </a:pPr>
            <a:r>
              <a:rPr lang="en-US" sz="1800" i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1800" i="1" u="sng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without sharing </a:t>
            </a:r>
            <a:r>
              <a:rPr lang="en-US" sz="1800" i="1" u="sng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your actual data</a:t>
            </a:r>
            <a:endParaRPr lang="en-US" sz="2000" b="1" i="1" u="sng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55600">
              <a:buClr>
                <a:schemeClr val="dk1"/>
              </a:buClr>
              <a:buSzPts val="2000"/>
              <a:buFont typeface="Courier New"/>
              <a:buChar char="●"/>
            </a:pPr>
            <a:endParaRPr lang="en-US" sz="2000" b="1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55600">
              <a:buClr>
                <a:schemeClr val="dk1"/>
              </a:buClr>
              <a:buSzPts val="2000"/>
              <a:buFont typeface="Courier New"/>
              <a:buChar char="●"/>
            </a:pPr>
            <a:r>
              <a:rPr lang="en-US" sz="20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Learn about </a:t>
            </a:r>
            <a:r>
              <a:rPr lang="en-US" sz="2000" b="1" dirty="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analyses</a:t>
            </a:r>
            <a:r>
              <a:rPr lang="en-US" sz="20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 and </a:t>
            </a:r>
            <a:r>
              <a:rPr lang="en-US" sz="2000" b="1" dirty="0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plotting</a:t>
            </a:r>
            <a:r>
              <a:rPr lang="en-US" sz="20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 functions that suit your needs via R’s online community and documentation</a:t>
            </a:r>
          </a:p>
          <a:p>
            <a:pPr marL="457200" indent="-355600">
              <a:buClr>
                <a:schemeClr val="dk1"/>
              </a:buClr>
              <a:buSzPts val="2000"/>
              <a:buFont typeface="Courier New"/>
              <a:buChar char="●"/>
            </a:pPr>
            <a:endParaRPr lang="en-US" sz="2000" b="1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55600">
              <a:buClr>
                <a:schemeClr val="dk1"/>
              </a:buClr>
              <a:buSzPts val="2000"/>
              <a:buFont typeface="Courier New"/>
              <a:buChar char="●"/>
            </a:pPr>
            <a:r>
              <a:rPr lang="en-US" sz="20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Check out my </a:t>
            </a:r>
            <a:r>
              <a:rPr lang="en-US" sz="20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GitHub</a:t>
            </a:r>
            <a:r>
              <a:rPr lang="en-US" sz="20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 for useful functions</a:t>
            </a:r>
          </a:p>
          <a:p>
            <a:pPr marL="457200" indent="-355600">
              <a:buClr>
                <a:schemeClr val="dk1"/>
              </a:buClr>
              <a:buSzPts val="2000"/>
              <a:buFont typeface="Courier New"/>
              <a:buChar char="●"/>
            </a:pPr>
            <a:endParaRPr lang="en-US" sz="2000" b="1" dirty="0">
              <a:solidFill>
                <a:schemeClr val="tx1"/>
              </a:solidFill>
              <a:latin typeface="Courier New"/>
              <a:cs typeface="Courier New"/>
              <a:sym typeface="Courier New"/>
            </a:endParaRPr>
          </a:p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  <a:sym typeface="Courier New"/>
              </a:rPr>
              <a:t>Ask me questions anytime</a:t>
            </a:r>
            <a:r>
              <a:rPr lang="en-US" sz="2000" b="1" dirty="0">
                <a:latin typeface="Courier New"/>
                <a:cs typeface="Courier New"/>
                <a:sym typeface="Courier New"/>
              </a:rPr>
              <a:t>!</a:t>
            </a:r>
            <a:endParaRPr lang="en-US" sz="18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6" grpId="0" uiExpand="1" build="p" bldLvl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title"/>
          </p:nvPr>
        </p:nvSpPr>
        <p:spPr>
          <a:xfrm>
            <a:off x="2209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Workshop</a:t>
            </a:r>
            <a:endParaRPr dirty="0"/>
          </a:p>
        </p:txBody>
      </p:sp>
      <p:sp>
        <p:nvSpPr>
          <p:cNvPr id="333" name="Shape 333"/>
          <p:cNvSpPr txBox="1"/>
          <p:nvPr/>
        </p:nvSpPr>
        <p:spPr>
          <a:xfrm>
            <a:off x="1524000" y="2005151"/>
            <a:ext cx="9144000" cy="357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36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Let’s answer questions </a:t>
            </a:r>
          </a:p>
          <a:p>
            <a:pPr algn="ctr"/>
            <a:r>
              <a:rPr lang="en-US" sz="36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you have about…</a:t>
            </a:r>
            <a:endParaRPr lang="en-US" sz="3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algn="ctr"/>
            <a:endParaRPr lang="en-US" sz="3000" b="1" dirty="0">
              <a:solidFill>
                <a:schemeClr val="dk1"/>
              </a:solidFill>
              <a:latin typeface="Courier New"/>
              <a:cs typeface="Courier New"/>
              <a:sym typeface="Courier New"/>
            </a:endParaRPr>
          </a:p>
          <a:p>
            <a:pPr algn="ctr"/>
            <a:endParaRPr lang="en-US" sz="3000" b="1" dirty="0">
              <a:solidFill>
                <a:schemeClr val="dk1"/>
              </a:solidFill>
              <a:latin typeface="Courier New"/>
              <a:cs typeface="Courier New"/>
              <a:sym typeface="Courier New"/>
            </a:endParaRPr>
          </a:p>
          <a:p>
            <a:pPr algn="ctr"/>
            <a:r>
              <a:rPr lang="en-US" sz="3000" b="1" dirty="0">
                <a:solidFill>
                  <a:schemeClr val="dk1"/>
                </a:solidFill>
                <a:latin typeface="Courier New"/>
                <a:cs typeface="Courier New"/>
                <a:sym typeface="Courier New"/>
              </a:rPr>
              <a:t>Your own work</a:t>
            </a:r>
          </a:p>
          <a:p>
            <a:pPr algn="ctr"/>
            <a:endParaRPr lang="en-US" sz="3000" b="1" dirty="0">
              <a:solidFill>
                <a:schemeClr val="dk1"/>
              </a:solidFill>
              <a:latin typeface="Courier New"/>
              <a:cs typeface="Courier New"/>
              <a:sym typeface="Courier New"/>
            </a:endParaRPr>
          </a:p>
          <a:p>
            <a:pPr lvl="0" algn="ctr"/>
            <a:r>
              <a:rPr lang="en-US" sz="3000" b="1" dirty="0">
                <a:latin typeface="Courier New"/>
                <a:cs typeface="Courier New"/>
                <a:sym typeface="Courier New"/>
              </a:rPr>
              <a:t>What I presented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8967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title"/>
          </p:nvPr>
        </p:nvSpPr>
        <p:spPr>
          <a:xfrm>
            <a:off x="2209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My Contact Information</a:t>
            </a:r>
            <a:endParaRPr dirty="0"/>
          </a:p>
        </p:txBody>
      </p:sp>
      <p:sp>
        <p:nvSpPr>
          <p:cNvPr id="333" name="Shape 333"/>
          <p:cNvSpPr txBox="1"/>
          <p:nvPr/>
        </p:nvSpPr>
        <p:spPr>
          <a:xfrm>
            <a:off x="2269350" y="1143001"/>
            <a:ext cx="7653300" cy="357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endParaRPr sz="3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algn="ctr"/>
            <a:endParaRPr sz="3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endParaRPr sz="3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algn="ctr">
              <a:buClr>
                <a:schemeClr val="dk1"/>
              </a:buClr>
            </a:pPr>
            <a:r>
              <a:rPr lang="en-US" sz="3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James Harper, PE, ENV SP</a:t>
            </a:r>
            <a:endParaRPr dirty="0"/>
          </a:p>
          <a:p>
            <a:pPr algn="ctr"/>
            <a:endParaRPr sz="3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algn="ctr"/>
            <a:r>
              <a:rPr lang="en-US" sz="3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james.harper@colorado.edu</a:t>
            </a:r>
            <a:endParaRPr lang="en-US" sz="3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algn="ctr"/>
            <a:endParaRPr sz="3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algn="ctr">
              <a:buClr>
                <a:schemeClr val="dk1"/>
              </a:buClr>
            </a:pPr>
            <a:r>
              <a:rPr lang="en-US" sz="3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(858) 522-9249</a:t>
            </a:r>
          </a:p>
          <a:p>
            <a:pPr algn="ctr">
              <a:buClr>
                <a:schemeClr val="dk1"/>
              </a:buClr>
            </a:pPr>
            <a:endParaRPr lang="en-US" sz="3000" b="1" dirty="0">
              <a:solidFill>
                <a:schemeClr val="dk1"/>
              </a:solidFill>
              <a:latin typeface="Courier New"/>
              <a:cs typeface="Courier New"/>
              <a:sym typeface="Courier New"/>
            </a:endParaRPr>
          </a:p>
          <a:p>
            <a:pPr algn="ctr">
              <a:buClr>
                <a:schemeClr val="dk1"/>
              </a:buClr>
            </a:pPr>
            <a:endParaRPr lang="en-US" sz="3000" b="1" dirty="0">
              <a:solidFill>
                <a:schemeClr val="dk1"/>
              </a:solidFill>
              <a:latin typeface="Courier New"/>
              <a:cs typeface="Courier New"/>
              <a:sym typeface="Courier New"/>
            </a:endParaRPr>
          </a:p>
          <a:p>
            <a:pPr lvl="0" algn="ctr">
              <a:buClr>
                <a:schemeClr val="dk1"/>
              </a:buClr>
            </a:pPr>
            <a:r>
              <a:rPr lang="en-US" sz="1800" b="1" dirty="0">
                <a:solidFill>
                  <a:schemeClr val="dk1"/>
                </a:solidFill>
                <a:latin typeface="Courier New"/>
                <a:cs typeface="Courier New"/>
                <a:sym typeface="Courier New"/>
              </a:rPr>
              <a:t>Example R files and this presentation</a:t>
            </a:r>
          </a:p>
          <a:p>
            <a:pPr lvl="0" algn="ctr">
              <a:buClr>
                <a:schemeClr val="dk1"/>
              </a:buClr>
            </a:pPr>
            <a:r>
              <a:rPr lang="en-US" sz="1800" b="1" dirty="0">
                <a:solidFill>
                  <a:schemeClr val="dk1"/>
                </a:solidFill>
                <a:latin typeface="Courier New"/>
                <a:cs typeface="Courier New"/>
                <a:sym typeface="Courier New"/>
              </a:rPr>
              <a:t>available on </a:t>
            </a:r>
            <a:r>
              <a:rPr lang="en-US" sz="1800" b="1" dirty="0">
                <a:solidFill>
                  <a:schemeClr val="dk1"/>
                </a:solidFill>
                <a:latin typeface="Courier New"/>
                <a:cs typeface="Courier New"/>
                <a:sym typeface="Courier New"/>
                <a:hlinkClick r:id="rId4"/>
              </a:rPr>
              <a:t>GitHub</a:t>
            </a:r>
            <a:endParaRPr sz="18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title"/>
          </p:nvPr>
        </p:nvSpPr>
        <p:spPr>
          <a:xfrm>
            <a:off x="2209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Additional Slides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67822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2269350" y="1143001"/>
            <a:ext cx="8398650" cy="571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Create new column based on existing column    using logic</a:t>
            </a:r>
            <a:endParaRPr lang="en-US" dirty="0"/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e.g., i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f 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Behav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 equals “Wave”, then make 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Behav_Wave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 equal </a:t>
            </a:r>
            <a:r>
              <a:rPr lang="en-US" sz="20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.</a:t>
            </a:r>
          </a:p>
          <a:p>
            <a:pPr marL="558800" lvl="1">
              <a:buSzPts val="2000"/>
            </a:pPr>
            <a:endParaRPr lang="en-US" sz="2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558800" lvl="1"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summary(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data$Behav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)                     </a:t>
            </a:r>
            <a:r>
              <a:rPr lang="en-US" sz="20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# Before</a:t>
            </a:r>
          </a:p>
          <a:p>
            <a:pPr marL="558800" lvl="1">
              <a:buSzPts val="2000"/>
            </a:pP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data$Behav_Wave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 =</a:t>
            </a:r>
          </a:p>
          <a:p>
            <a:pPr marL="558800" lvl="1"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ifelse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(is.na(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data$Behav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marL="558800" lvl="1"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          NA,</a:t>
            </a:r>
          </a:p>
          <a:p>
            <a:pPr marL="558800" lvl="1">
              <a:buSzPts val="2000"/>
            </a:pP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ifelse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grepl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“Wave”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data$Behav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558800" lvl="1"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                       fixed = TRUE),</a:t>
            </a:r>
          </a:p>
          <a:p>
            <a:pPr marL="558800" lvl="1"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                 1,</a:t>
            </a:r>
          </a:p>
          <a:p>
            <a:pPr marL="558800" lvl="1"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                 0))</a:t>
            </a:r>
          </a:p>
          <a:p>
            <a:pPr marL="558800" lvl="1">
              <a:buSzPts val="2000"/>
            </a:pP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data$Behav_Wave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as.factor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data$Behav_Wave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558800" lvl="1"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summary(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data$Behav_Wave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)               </a:t>
            </a:r>
            <a:r>
              <a:rPr lang="en-US" sz="20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# After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2209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Cleaning 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5627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/>
        </p:nvSpPr>
        <p:spPr>
          <a:xfrm>
            <a:off x="574765" y="1143000"/>
            <a:ext cx="11004617" cy="571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High-level   Open-source   Formal   Interpreted    </a:t>
            </a:r>
            <a:endParaRPr dirty="0"/>
          </a:p>
          <a:p>
            <a:endParaRPr sz="1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Programs or scripts</a:t>
            </a:r>
            <a:endParaRPr dirty="0"/>
          </a:p>
          <a:p>
            <a:pPr marL="457200" indent="-355600">
              <a:buClr>
                <a:schemeClr val="dk1"/>
              </a:buClr>
              <a:buSzPts val="2000"/>
              <a:buFont typeface="Courier New"/>
              <a:buChar char="●"/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Instructions for what you want the computer to do</a:t>
            </a:r>
            <a:endParaRPr dirty="0"/>
          </a:p>
          <a:p>
            <a:pPr marL="457200" indent="-355600">
              <a:buClr>
                <a:schemeClr val="dk1"/>
              </a:buClr>
              <a:buSzPts val="2000"/>
              <a:buFont typeface="Courier New"/>
              <a:buChar char="●"/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Stored as .R files</a:t>
            </a:r>
            <a:endParaRPr dirty="0"/>
          </a:p>
          <a:p>
            <a:pPr marL="457200" indent="-355600">
              <a:buClr>
                <a:schemeClr val="dk1"/>
              </a:buClr>
              <a:buSzPts val="2000"/>
              <a:buFont typeface="Courier New"/>
              <a:buChar char="●"/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Read from top to bottom in sequence (mostly)</a:t>
            </a:r>
            <a:endParaRPr dirty="0"/>
          </a:p>
          <a:p>
            <a:endParaRPr sz="1000" dirty="0">
              <a:sym typeface="Courier New"/>
            </a:endParaRPr>
          </a:p>
          <a:p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RStudio</a:t>
            </a:r>
            <a:endParaRPr dirty="0"/>
          </a:p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Where we will be programming</a:t>
            </a:r>
            <a:endParaRPr dirty="0"/>
          </a:p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Code directly in Console</a:t>
            </a:r>
            <a:endParaRPr dirty="0"/>
          </a:p>
          <a:p>
            <a:pPr marL="457200" indent="457200"/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-US" sz="2000" b="1" dirty="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“Hello, world!”</a:t>
            </a:r>
            <a:r>
              <a:rPr lang="en-US" sz="20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dirty="0">
              <a:solidFill>
                <a:schemeClr val="tx1"/>
              </a:solidFill>
            </a:endParaRPr>
          </a:p>
          <a:p>
            <a:pPr marL="914400">
              <a:buClr>
                <a:srgbClr val="0000FF"/>
              </a:buClr>
            </a:pPr>
            <a:r>
              <a:rPr lang="en-US" sz="20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[1] </a:t>
            </a:r>
            <a:r>
              <a:rPr lang="en-US" sz="20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Hello, world!</a:t>
            </a:r>
          </a:p>
          <a:p>
            <a:pPr marL="914400">
              <a:buClr>
                <a:srgbClr val="0000FF"/>
              </a:buClr>
            </a:pPr>
            <a:endParaRPr lang="en-US" sz="2000" b="1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55600">
              <a:buClr>
                <a:schemeClr val="dk1"/>
              </a:buClr>
              <a:buSzPts val="2000"/>
              <a:buFont typeface="Courier New"/>
              <a:buChar char="●"/>
            </a:pPr>
            <a:endParaRPr lang="en-US" sz="2000" dirty="0"/>
          </a:p>
          <a:p>
            <a:pPr marL="558800" lvl="4">
              <a:buClr>
                <a:schemeClr val="dk1"/>
              </a:buClr>
              <a:buSzPts val="2000"/>
            </a:pPr>
            <a:endParaRPr lang="en-US" sz="2000" dirty="0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4E0DC2-05C8-4EEC-AB18-B66F0661A43D}"/>
              </a:ext>
            </a:extLst>
          </p:cNvPr>
          <p:cNvSpPr txBox="1"/>
          <p:nvPr/>
        </p:nvSpPr>
        <p:spPr>
          <a:xfrm>
            <a:off x="5728928" y="3574914"/>
            <a:ext cx="6346609" cy="3016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55600">
              <a:buClr>
                <a:schemeClr val="dk1"/>
              </a:buClr>
              <a:buSzPts val="2000"/>
              <a:buFont typeface="Courier New"/>
              <a:buChar char="●"/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Code in Editor</a:t>
            </a:r>
            <a:endParaRPr lang="en-US" dirty="0"/>
          </a:p>
          <a:p>
            <a:pPr marL="914400" lvl="1" indent="-355600">
              <a:buClr>
                <a:schemeClr val="dk1"/>
              </a:buClr>
              <a:buSzPts val="2000"/>
              <a:buFont typeface="Courier New"/>
              <a:buChar char="○"/>
            </a:pP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Write in Editor</a:t>
            </a:r>
          </a:p>
          <a:p>
            <a:pPr marL="558800" lvl="1">
              <a:buClr>
                <a:schemeClr val="dk1"/>
              </a:buClr>
              <a:buSzPts val="2000"/>
            </a:pPr>
            <a:r>
              <a:rPr lang="en-US" sz="2000" b="1" dirty="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	print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“Hello, world!”</a:t>
            </a:r>
            <a:r>
              <a:rPr lang="en-US" sz="20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914400" lvl="1" indent="-355600">
              <a:buClr>
                <a:schemeClr val="dk1"/>
              </a:buClr>
              <a:buSzPts val="2000"/>
              <a:buFont typeface="Courier New"/>
              <a:buChar char="○"/>
            </a:pP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Place cursor or highlight lines to run</a:t>
            </a:r>
          </a:p>
          <a:p>
            <a:pPr marL="914400" lvl="1" indent="-355600">
              <a:buClr>
                <a:schemeClr val="dk1"/>
              </a:buClr>
              <a:buSzPts val="2000"/>
              <a:buFont typeface="Courier New"/>
              <a:buChar char="○"/>
            </a:pP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Press </a:t>
            </a:r>
            <a:r>
              <a:rPr lang="en-US" sz="18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Crtl</a:t>
            </a: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+ Enter (</a:t>
            </a:r>
            <a:r>
              <a:rPr lang="en-US" sz="18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Cmd</a:t>
            </a: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+ Enter), or </a:t>
            </a:r>
          </a:p>
          <a:p>
            <a:pPr marL="558800" lvl="1">
              <a:buClr>
                <a:schemeClr val="dk1"/>
              </a:buClr>
              <a:buSzPts val="2000"/>
            </a:pP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click Run button</a:t>
            </a:r>
          </a:p>
          <a:p>
            <a:pPr marL="914400" lvl="1" indent="-355600">
              <a:buClr>
                <a:schemeClr val="dk1"/>
              </a:buClr>
              <a:buSzPts val="2000"/>
              <a:buFont typeface="Courier New"/>
              <a:buChar char="○"/>
            </a:pP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Code and output shown in Console</a:t>
            </a:r>
            <a:endParaRPr lang="en-US" sz="2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558800" lvl="1">
              <a:buClr>
                <a:schemeClr val="dk1"/>
              </a:buClr>
              <a:buSzPts val="2000"/>
            </a:pPr>
            <a:endParaRPr lang="en-US" sz="2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558800" lvl="1">
              <a:buClr>
                <a:schemeClr val="dk1"/>
              </a:buClr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	&gt; </a:t>
            </a:r>
            <a:r>
              <a:rPr lang="en-US" sz="2000" b="1" dirty="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“Hello, world!”</a:t>
            </a:r>
            <a:r>
              <a:rPr lang="en-US" sz="20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558800" lvl="4">
              <a:buClr>
                <a:schemeClr val="dk1"/>
              </a:buClr>
              <a:buSzPts val="2000"/>
            </a:pPr>
            <a:r>
              <a:rPr lang="en-US" sz="20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	[1] </a:t>
            </a:r>
            <a:r>
              <a:rPr lang="en-US" sz="20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Hello, world!</a:t>
            </a:r>
            <a:endParaRPr lang="en-US" dirty="0"/>
          </a:p>
        </p:txBody>
      </p:sp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2209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R: The Basics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440288-342D-49E2-B6C7-83DE5CB307D5}"/>
              </a:ext>
            </a:extLst>
          </p:cNvPr>
          <p:cNvSpPr txBox="1"/>
          <p:nvPr/>
        </p:nvSpPr>
        <p:spPr>
          <a:xfrm rot="921278">
            <a:off x="1498253" y="5272550"/>
            <a:ext cx="2954655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Great for testing!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E37DD4-CB92-4332-8CD3-25859A4D24C2}"/>
              </a:ext>
            </a:extLst>
          </p:cNvPr>
          <p:cNvSpPr txBox="1"/>
          <p:nvPr/>
        </p:nvSpPr>
        <p:spPr>
          <a:xfrm rot="21248432">
            <a:off x="9151250" y="3281817"/>
            <a:ext cx="2653290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Use when you need to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save your work!</a:t>
            </a:r>
          </a:p>
        </p:txBody>
      </p:sp>
    </p:spTree>
    <p:extLst>
      <p:ext uri="{BB962C8B-B14F-4D97-AF65-F5344CB8AC3E}">
        <p14:creationId xmlns:p14="http://schemas.microsoft.com/office/powerpoint/2010/main" val="230527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uiExpand="1" build="p" bldLvl="3"/>
      <p:bldP spid="3" grpId="0" uiExpand="1" build="p" bldLvl="2"/>
      <p:bldP spid="2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2269350" y="1143001"/>
            <a:ext cx="8398650" cy="571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Combine columns using logic</a:t>
            </a:r>
            <a:endParaRPr lang="en-US" dirty="0"/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e.g., i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f 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Poor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 equals </a:t>
            </a:r>
            <a:r>
              <a:rPr lang="en-US" sz="20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“No”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 and 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PovertyCategory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 equals </a:t>
            </a:r>
            <a:r>
              <a:rPr lang="en-US" sz="2000" b="1" dirty="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NA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, then copy 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Poor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 to 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PovertyCategory</a:t>
            </a:r>
            <a:endParaRPr lang="en-US" sz="2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558800" lvl="1">
              <a:buSzPts val="2000"/>
            </a:pPr>
            <a:endParaRPr lang="en-US" sz="2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558800" lvl="1"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print(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data.frame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data$Poor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,              </a:t>
            </a:r>
            <a:r>
              <a:rPr lang="en-US" sz="20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# Before</a:t>
            </a:r>
          </a:p>
          <a:p>
            <a:pPr marL="558800" lvl="1"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                 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data$PoveryCategory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lang="en-US" sz="2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558800" lvl="1"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for (row in 1:length(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data$Poor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)) {</a:t>
            </a:r>
          </a:p>
          <a:p>
            <a:pPr marL="558800" lvl="1"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  if (data[row,]$Poor == </a:t>
            </a:r>
            <a:r>
              <a:rPr lang="en-US" sz="20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“No”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 &amp;</a:t>
            </a:r>
          </a:p>
          <a:p>
            <a:pPr marL="558800" lvl="1"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      is.na(data[row,]$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PovertyCategory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)) {</a:t>
            </a:r>
          </a:p>
          <a:p>
            <a:pPr marL="558800" lvl="1"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    data[row,]$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PovertyCategory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 = data[row,]$Poor</a:t>
            </a:r>
          </a:p>
          <a:p>
            <a:pPr marL="558800" lvl="1">
              <a:buSzPts val="2000"/>
            </a:pP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marL="558800" lvl="1"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marL="558800" lvl="1"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print(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data.frame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data$Poor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,              </a:t>
            </a:r>
            <a:r>
              <a:rPr lang="en-US" sz="20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# After</a:t>
            </a:r>
          </a:p>
          <a:p>
            <a:pPr marL="558800" lvl="1"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                 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data$PoveryCategory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)) summary(</a:t>
            </a:r>
            <a:r>
              <a:rPr lang="en-US" sz="2000" b="1" dirty="0" err="1">
                <a:latin typeface="Courier New"/>
                <a:ea typeface="Courier New"/>
                <a:cs typeface="Courier New"/>
                <a:sym typeface="Courier New"/>
              </a:rPr>
              <a:t>data$PovertyCategory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)            </a:t>
            </a:r>
            <a:r>
              <a:rPr lang="en-US" sz="20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# After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2209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Cleaning 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303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hape 131" descr="Windows_9X_BSO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6828" y="1655288"/>
            <a:ext cx="7578343" cy="473644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2209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Errors and Debugging</a:t>
            </a:r>
            <a:endParaRPr/>
          </a:p>
        </p:txBody>
      </p:sp>
      <p:sp>
        <p:nvSpPr>
          <p:cNvPr id="134" name="Shape 134"/>
          <p:cNvSpPr txBox="1"/>
          <p:nvPr/>
        </p:nvSpPr>
        <p:spPr>
          <a:xfrm>
            <a:off x="624689" y="1143000"/>
            <a:ext cx="10945640" cy="5502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55600">
              <a:buClr>
                <a:schemeClr val="dk1"/>
              </a:buClr>
              <a:buSzPts val="2000"/>
              <a:buFont typeface="Courier New"/>
              <a:buChar char="●"/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100% the most irritating, teeth-grating, annoying part of coding!!!</a:t>
            </a:r>
          </a:p>
          <a:p>
            <a:pPr marL="457200">
              <a:buClr>
                <a:schemeClr val="dk1"/>
              </a:buClr>
              <a:buSzPts val="2000"/>
            </a:pPr>
            <a:endParaRPr lang="en-US"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55600">
              <a:buClr>
                <a:schemeClr val="dk1"/>
              </a:buClr>
              <a:buSzPts val="2000"/>
              <a:buFont typeface="Courier New"/>
              <a:buChar char="●"/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Many tips and tricks to dealing with errors or </a:t>
            </a:r>
            <a:r>
              <a:rPr lang="en-US" sz="20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debugging</a:t>
            </a:r>
          </a:p>
          <a:p>
            <a:pPr marL="457200" indent="-355600">
              <a:buClr>
                <a:schemeClr val="dk1"/>
              </a:buClr>
              <a:buSzPts val="2000"/>
              <a:buFont typeface="Courier New"/>
              <a:buChar char="●"/>
            </a:pPr>
            <a:endParaRPr lang="en-US" dirty="0">
              <a:ea typeface="Courier New"/>
            </a:endParaRPr>
          </a:p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Types of Error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s</a:t>
            </a:r>
            <a:endParaRPr lang="en-US" dirty="0"/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Syntax</a:t>
            </a: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errors		“What you typed </a:t>
            </a:r>
            <a:r>
              <a:rPr lang="en-US" sz="18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ain’t</a:t>
            </a: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right!”</a:t>
            </a:r>
          </a:p>
          <a:p>
            <a:pPr marL="914400">
              <a:buClr>
                <a:schemeClr val="dk1"/>
              </a:buClr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-US" sz="2000" b="1" dirty="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“Hello, world!”</a:t>
            </a:r>
            <a:endParaRPr lang="en-US" dirty="0"/>
          </a:p>
          <a:p>
            <a:pPr marL="914400">
              <a:buClr>
                <a:srgbClr val="FF0000"/>
              </a:buClr>
            </a:pPr>
            <a:r>
              <a:rPr lang="en-US" sz="20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Error: unexpected string constant in "print</a:t>
            </a:r>
          </a:p>
          <a:p>
            <a:pPr marL="914400">
              <a:buClr>
                <a:srgbClr val="FF0000"/>
              </a:buClr>
            </a:pPr>
            <a:r>
              <a:rPr lang="en-US" sz="20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"Hello, world!"“</a:t>
            </a:r>
          </a:p>
          <a:p>
            <a:pPr marL="101600">
              <a:buSzPts val="2000"/>
            </a:pPr>
            <a:endParaRPr lang="en-US" dirty="0"/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errors		“Apples and oranges”</a:t>
            </a:r>
          </a:p>
          <a:p>
            <a:pPr marL="914400">
              <a:buClr>
                <a:schemeClr val="dk1"/>
              </a:buClr>
              <a:buSzPts val="2000"/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-US" sz="20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“a”</a:t>
            </a: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+ 1</a:t>
            </a:r>
          </a:p>
          <a:p>
            <a:pPr marL="914400">
              <a:buClr>
                <a:schemeClr val="dk1"/>
              </a:buClr>
              <a:buSzPts val="2000"/>
            </a:pPr>
            <a:r>
              <a:rPr lang="en-US" sz="20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Error in "a" + 1 : non-numeric argument to binary operator</a:t>
            </a:r>
          </a:p>
          <a:p>
            <a:pPr marL="101600">
              <a:buSzPts val="2000"/>
            </a:pPr>
            <a:endParaRPr lang="en-US" dirty="0"/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b="1" dirty="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Logical</a:t>
            </a: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errors	“That result doesn’t make sense…”</a:t>
            </a:r>
            <a:endParaRPr lang="en-US" sz="1800" dirty="0">
              <a:solidFill>
                <a:srgbClr val="FF0000"/>
              </a:solidFill>
              <a:latin typeface="Courier New"/>
              <a:ea typeface="Courier New"/>
              <a:cs typeface="Courier New"/>
            </a:endParaRPr>
          </a:p>
          <a:p>
            <a:pPr marL="1371600" lvl="1" indent="-355600">
              <a:buSzPts val="2000"/>
              <a:buFont typeface="Courier New"/>
              <a:buChar char="○"/>
            </a:pPr>
            <a:r>
              <a:rPr lang="en-US" sz="18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Code runs, but output doesn’t make sense.</a:t>
            </a:r>
          </a:p>
          <a:p>
            <a:pPr marL="1371600" lvl="1" indent="-355600">
              <a:buSzPts val="2000"/>
              <a:buFont typeface="Courier New"/>
              <a:buChar char="○"/>
            </a:pPr>
            <a:r>
              <a:rPr lang="en-US" sz="18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Difficult to debug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uiExpand="1" build="p" bldLvl="3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2209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Errors and Debugging</a:t>
            </a:r>
            <a:endParaRPr/>
          </a:p>
        </p:txBody>
      </p:sp>
      <p:sp>
        <p:nvSpPr>
          <p:cNvPr id="134" name="Shape 134"/>
          <p:cNvSpPr txBox="1"/>
          <p:nvPr/>
        </p:nvSpPr>
        <p:spPr>
          <a:xfrm>
            <a:off x="606582" y="1143000"/>
            <a:ext cx="10990907" cy="5362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2000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Error Descriptions</a:t>
            </a:r>
          </a:p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i="1" dirty="0">
                <a:latin typeface="Courier New"/>
                <a:ea typeface="Courier New"/>
                <a:cs typeface="Courier New"/>
                <a:sym typeface="Courier New"/>
              </a:rPr>
              <a:t>Lots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 of detail</a:t>
            </a:r>
            <a:endParaRPr lang="en-US" dirty="0"/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Dense but very helpful (</a:t>
            </a:r>
            <a:r>
              <a:rPr lang="en-US" sz="18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READ THEM!</a:t>
            </a: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Last error listed is “most recent”</a:t>
            </a:r>
            <a:endParaRPr lang="en-US" sz="2000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rgbClr val="FF0000"/>
              </a:buClr>
            </a:pPr>
            <a:endParaRPr lang="en-US" sz="2000" b="1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rgbClr val="FF0000"/>
              </a:buClr>
            </a:pPr>
            <a:r>
              <a:rPr lang="en-US" sz="20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RStudio</a:t>
            </a:r>
            <a:endParaRPr dirty="0">
              <a:solidFill>
                <a:schemeClr val="tx1"/>
              </a:solidFill>
            </a:endParaRPr>
          </a:p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Highlights </a:t>
            </a:r>
            <a:r>
              <a:rPr lang="en-US" sz="20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syntax</a:t>
            </a: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and other errors before you run your code</a:t>
            </a:r>
            <a:endParaRPr lang="en-US" dirty="0"/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Hover to see error description</a:t>
            </a:r>
          </a:p>
          <a:p>
            <a:pPr marL="914400" lvl="1" indent="-355600">
              <a:buSzPts val="2000"/>
              <a:buFont typeface="Courier New"/>
              <a:buChar char="○"/>
            </a:pPr>
            <a:endParaRPr lang="en-US"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55600">
              <a:buSzPts val="2000"/>
              <a:buFont typeface="Courier New"/>
              <a:buChar char="○"/>
            </a:pPr>
            <a:endParaRPr lang="en-US"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55600">
              <a:buSzPts val="2000"/>
              <a:buFont typeface="Courier New"/>
              <a:buChar char="○"/>
            </a:pPr>
            <a:endParaRPr lang="en-US"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55600">
              <a:buSzPts val="2000"/>
              <a:buFont typeface="Courier New"/>
              <a:buChar char="○"/>
            </a:pPr>
            <a:endParaRPr lang="en-US"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55600">
              <a:buSzPts val="2000"/>
              <a:buFont typeface="Courier New"/>
              <a:buChar char="○"/>
            </a:pPr>
            <a:endParaRPr lang="en-US"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rgbClr val="FF0000"/>
              </a:buClr>
            </a:pPr>
            <a:endParaRPr lang="en-US" dirty="0">
              <a:solidFill>
                <a:schemeClr val="tx1"/>
              </a:solidFill>
            </a:endParaRPr>
          </a:p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Debugger</a:t>
            </a:r>
            <a:endParaRPr lang="en-US" dirty="0"/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traceback()</a:t>
            </a: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8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debug()</a:t>
            </a: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8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etc.</a:t>
            </a:r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Good </a:t>
            </a:r>
            <a:r>
              <a:rPr lang="en-US" sz="18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tutorials</a:t>
            </a: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on YouTube</a:t>
            </a:r>
            <a:endParaRPr lang="en-US" sz="20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C972FA-5FEF-4B88-B7E4-337656B31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4312" y="3659777"/>
            <a:ext cx="414337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uiExpand="1" build="p" bldLvl="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372242-3617-4402-9894-AF928E5EC070}"/>
              </a:ext>
            </a:extLst>
          </p:cNvPr>
          <p:cNvSpPr txBox="1"/>
          <p:nvPr/>
        </p:nvSpPr>
        <p:spPr>
          <a:xfrm>
            <a:off x="5404668" y="1440353"/>
            <a:ext cx="2805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61963">
              <a:buClr>
                <a:schemeClr val="dk1"/>
              </a:buClr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 x &lt;- 7</a:t>
            </a:r>
          </a:p>
          <a:p>
            <a:pPr marL="461963">
              <a:buClr>
                <a:schemeClr val="dk1"/>
              </a:buClr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&gt; pet &lt;- </a:t>
            </a:r>
            <a:r>
              <a:rPr lang="en-US" sz="20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“dog”</a:t>
            </a:r>
            <a:endParaRPr lang="en-US" dirty="0"/>
          </a:p>
        </p:txBody>
      </p:sp>
      <p:sp>
        <p:nvSpPr>
          <p:cNvPr id="153" name="Shape 153"/>
          <p:cNvSpPr txBox="1"/>
          <p:nvPr/>
        </p:nvSpPr>
        <p:spPr>
          <a:xfrm>
            <a:off x="624689" y="1143001"/>
            <a:ext cx="10972800" cy="571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latin typeface="Courier New"/>
                <a:cs typeface="Courier New"/>
                <a:sym typeface="Courier New"/>
              </a:rPr>
              <a:t>Variables are assigned values and store them in the Environment.</a:t>
            </a:r>
            <a:endParaRPr sz="2000" dirty="0"/>
          </a:p>
          <a:p>
            <a:pPr marL="461963">
              <a:buClr>
                <a:schemeClr val="dk1"/>
              </a:buClr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 x = 7</a:t>
            </a:r>
          </a:p>
          <a:p>
            <a:pPr marL="461963">
              <a:buClr>
                <a:schemeClr val="dk1"/>
              </a:buClr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&gt; pet = </a:t>
            </a:r>
            <a:r>
              <a:rPr lang="en-US" sz="20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“dog”</a:t>
            </a:r>
          </a:p>
          <a:p>
            <a:pPr marL="461963">
              <a:buClr>
                <a:schemeClr val="dk1"/>
              </a:buClr>
            </a:pPr>
            <a:endParaRPr lang="en-US" sz="1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Make names meaningful.</a:t>
            </a:r>
            <a:endParaRPr lang="en-US" dirty="0"/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Strive for understanding without #comments</a:t>
            </a:r>
            <a:endParaRPr lang="en-US" sz="2000" dirty="0"/>
          </a:p>
          <a:p>
            <a:pPr marL="457200" indent="457200"/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counter = counter + 1</a:t>
            </a:r>
            <a:endParaRPr lang="en-US" sz="2000" b="1" dirty="0"/>
          </a:p>
          <a:p>
            <a:pPr lvl="0"/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	area_percent = 32.4</a:t>
            </a:r>
          </a:p>
          <a:p>
            <a:pPr lvl="0"/>
            <a:r>
              <a:rPr lang="en-US" sz="2000" b="1" dirty="0">
                <a:latin typeface="Courier New"/>
                <a:cs typeface="Courier New"/>
                <a:sym typeface="Courier New"/>
              </a:rPr>
              <a:t>	name_respondent1 = </a:t>
            </a:r>
            <a:r>
              <a:rPr lang="en-US" sz="2000" b="1" dirty="0">
                <a:solidFill>
                  <a:srgbClr val="6AA84F"/>
                </a:solidFill>
                <a:latin typeface="Courier New"/>
                <a:cs typeface="Courier New"/>
                <a:sym typeface="Courier New"/>
              </a:rPr>
              <a:t>“Frank”</a:t>
            </a:r>
          </a:p>
          <a:p>
            <a:pPr marL="457200" indent="-355600">
              <a:buSzPts val="2000"/>
              <a:buFont typeface="Courier New"/>
              <a:buChar char="●"/>
            </a:pPr>
            <a:endParaRPr lang="en-US" sz="1000" b="1" dirty="0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Be consistent with your naming style.</a:t>
            </a:r>
            <a:endParaRPr lang="en-US" dirty="0"/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Use periods, capitals, or underscores</a:t>
            </a:r>
          </a:p>
          <a:p>
            <a:pPr marL="914400" lvl="1">
              <a:buSzPts val="2000"/>
            </a:pPr>
            <a:r>
              <a:rPr lang="en-US" sz="18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area.percent</a:t>
            </a:r>
            <a:r>
              <a:rPr lang="en-US" sz="18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areaPercent     area_percent</a:t>
            </a:r>
          </a:p>
          <a:p>
            <a:pPr marL="457200" indent="-355600">
              <a:buSzPts val="2000"/>
              <a:buFont typeface="Courier New"/>
              <a:buChar char="●"/>
            </a:pPr>
            <a:endParaRPr lang="en-US" sz="1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Keep names short.</a:t>
            </a:r>
            <a:endParaRPr lang="en-US" dirty="0"/>
          </a:p>
          <a:p>
            <a:pPr marL="914400" lvl="1">
              <a:buSzPts val="2000"/>
            </a:pPr>
            <a:r>
              <a:rPr lang="en-US" sz="18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num_resp1</a:t>
            </a:r>
            <a:r>
              <a:rPr lang="en-US" sz="1800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vs. </a:t>
            </a:r>
            <a:r>
              <a:rPr lang="en-US" sz="1800" b="1" dirty="0" err="1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number_of_respondents_in_sample_one</a:t>
            </a:r>
            <a:endParaRPr lang="en-US"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01600">
              <a:buSzPts val="2000"/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lang="en-US" sz="2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Names you CANNOT use (R keywords)</a:t>
            </a:r>
            <a:endParaRPr lang="en-US" dirty="0"/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solidFill>
                  <a:schemeClr val="dk1"/>
                </a:solidFill>
                <a:latin typeface="Courier New"/>
                <a:cs typeface="Courier New"/>
                <a:sym typeface="Courier New"/>
              </a:rPr>
              <a:t>Effectively no restrictions (unusual!)</a:t>
            </a:r>
            <a:endParaRPr sz="2000" dirty="0"/>
          </a:p>
        </p:txBody>
      </p:sp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2209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Variables</a:t>
            </a:r>
            <a:endParaRPr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47D374E-0B33-46F3-9A1E-792BC4BA87DE}"/>
              </a:ext>
            </a:extLst>
          </p:cNvPr>
          <p:cNvSpPr/>
          <p:nvPr/>
        </p:nvSpPr>
        <p:spPr>
          <a:xfrm flipH="1">
            <a:off x="1684078" y="1577333"/>
            <a:ext cx="361405" cy="136071"/>
          </a:xfrm>
          <a:prstGeom prst="rightArrow">
            <a:avLst>
              <a:gd name="adj1" fmla="val 36206"/>
              <a:gd name="adj2" fmla="val 5689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26ABEB4-E65B-4B26-91F3-4DD9D81A6442}"/>
              </a:ext>
            </a:extLst>
          </p:cNvPr>
          <p:cNvSpPr/>
          <p:nvPr/>
        </p:nvSpPr>
        <p:spPr>
          <a:xfrm flipH="1">
            <a:off x="2001938" y="1881050"/>
            <a:ext cx="361405" cy="136071"/>
          </a:xfrm>
          <a:prstGeom prst="rightArrow">
            <a:avLst>
              <a:gd name="adj1" fmla="val 36206"/>
              <a:gd name="adj2" fmla="val 5689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A57902-9ABB-4490-905A-9DD467394013}"/>
              </a:ext>
            </a:extLst>
          </p:cNvPr>
          <p:cNvSpPr txBox="1"/>
          <p:nvPr/>
        </p:nvSpPr>
        <p:spPr>
          <a:xfrm>
            <a:off x="4347156" y="1594241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</a:p>
        </p:txBody>
      </p:sp>
      <p:sp>
        <p:nvSpPr>
          <p:cNvPr id="17" name="Shape 178">
            <a:extLst>
              <a:ext uri="{FF2B5EF4-FFF2-40B4-BE49-F238E27FC236}">
                <a16:creationId xmlns:a16="http://schemas.microsoft.com/office/drawing/2014/main" id="{8BBED894-E655-44AC-8176-210C4212FC17}"/>
              </a:ext>
            </a:extLst>
          </p:cNvPr>
          <p:cNvSpPr txBox="1"/>
          <p:nvPr/>
        </p:nvSpPr>
        <p:spPr>
          <a:xfrm>
            <a:off x="6699064" y="2968800"/>
            <a:ext cx="3217499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FF"/>
              </a:buClr>
            </a:pPr>
            <a:r>
              <a:rPr lang="en-US" sz="18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SELF-DOCUMENTING CODE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3" grpId="0" uiExpand="1" build="p" bldLvl="3"/>
      <p:bldP spid="14" grpId="0" animBg="1"/>
      <p:bldP spid="14" grpId="1" animBg="1"/>
      <p:bldP spid="15" grpId="0" animBg="1"/>
      <p:bldP spid="15" grpId="1" animBg="1"/>
      <p:bldP spid="3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615635" y="1143001"/>
            <a:ext cx="10945639" cy="571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Clear environment</a:t>
            </a:r>
            <a:endParaRPr lang="en-US" dirty="0"/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Reduces chances of logical errors from previous runs</a:t>
            </a:r>
            <a:endParaRPr lang="en-US" sz="2000" dirty="0"/>
          </a:p>
          <a:p>
            <a:pPr marL="457200" indent="457200"/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rm(list = ls())</a:t>
            </a:r>
          </a:p>
          <a:p>
            <a:pPr marL="457200" indent="457200"/>
            <a:endParaRPr lang="en-US" sz="1000" b="1" dirty="0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Clear Console</a:t>
            </a:r>
            <a:endParaRPr lang="en-US" dirty="0"/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Clears text in Console from previous runs</a:t>
            </a:r>
          </a:p>
          <a:p>
            <a:pPr marL="914400" lvl="1">
              <a:buSzPts val="2000"/>
            </a:pPr>
            <a:r>
              <a:rPr lang="en-US" sz="18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cat(</a:t>
            </a:r>
            <a:r>
              <a:rPr lang="en-US" sz="18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“\014”</a:t>
            </a:r>
            <a:r>
              <a:rPr lang="en-US" sz="18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457200" indent="-355600">
              <a:buSzPts val="2000"/>
              <a:buFont typeface="Courier New"/>
              <a:buChar char="●"/>
            </a:pPr>
            <a:endParaRPr lang="en-US" sz="1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Clear files from output folder.</a:t>
            </a:r>
            <a:endParaRPr lang="en-US" dirty="0"/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solidFill>
                  <a:schemeClr val="dk1"/>
                </a:solidFill>
                <a:latin typeface="Courier New"/>
                <a:cs typeface="Courier New"/>
                <a:sym typeface="Courier New"/>
              </a:rPr>
              <a:t>Useful when you save text/graphics to files via code</a:t>
            </a:r>
            <a:endParaRPr lang="en-US" dirty="0"/>
          </a:p>
          <a:p>
            <a:pPr marL="914400" lvl="1">
              <a:buSzPts val="2000"/>
            </a:pPr>
            <a:r>
              <a:rPr lang="en-US" sz="1600" b="1" dirty="0" err="1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file.remove</a:t>
            </a:r>
            <a:r>
              <a:rPr lang="en-US" sz="16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</a:t>
            </a:r>
            <a:r>
              <a:rPr lang="en-US" sz="1600" b="1" dirty="0" err="1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dir</a:t>
            </a:r>
            <a:r>
              <a:rPr lang="en-US" sz="16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(paste(</a:t>
            </a:r>
            <a:r>
              <a:rPr lang="en-US" sz="1600" b="1" dirty="0" err="1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getwd</a:t>
            </a:r>
            <a:r>
              <a:rPr lang="en-US" sz="16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(), </a:t>
            </a:r>
            <a:r>
              <a:rPr lang="en-US" sz="1600" b="1" dirty="0">
                <a:solidFill>
                  <a:srgbClr val="6AA84F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“/output/”</a:t>
            </a:r>
            <a:r>
              <a:rPr lang="en-US" sz="16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</a:t>
            </a:r>
            <a:r>
              <a:rPr lang="en-US" sz="1600" b="1" dirty="0" err="1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sep</a:t>
            </a:r>
            <a:r>
              <a:rPr lang="en-US" sz="16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= </a:t>
            </a:r>
            <a:r>
              <a:rPr lang="en-US" sz="1600" b="1" dirty="0">
                <a:solidFill>
                  <a:srgbClr val="6AA84F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“”</a:t>
            </a:r>
            <a:r>
              <a:rPr lang="en-US" sz="16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), </a:t>
            </a:r>
            <a:r>
              <a:rPr lang="en-US" sz="1600" b="1" dirty="0" err="1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full.names</a:t>
            </a:r>
            <a:r>
              <a:rPr lang="en-US" sz="16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= TRUE)</a:t>
            </a:r>
            <a:r>
              <a:rPr lang="en-US" sz="16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lang="en-US"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55600">
              <a:buSzPts val="2000"/>
              <a:buFont typeface="Courier New"/>
              <a:buChar char="●"/>
            </a:pPr>
            <a:endParaRPr lang="en-US" sz="1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Load custom functions</a:t>
            </a:r>
            <a:endParaRPr lang="en-US" dirty="0"/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solidFill>
                  <a:schemeClr val="dk1"/>
                </a:solidFill>
                <a:latin typeface="Courier New"/>
                <a:cs typeface="Courier New"/>
                <a:sym typeface="Courier New"/>
              </a:rPr>
              <a:t>Save your custom functions in a separate R file for easy importing into different scripts</a:t>
            </a:r>
          </a:p>
          <a:p>
            <a:pPr marL="914400" lvl="1">
              <a:buSzPts val="2000"/>
            </a:pPr>
            <a:r>
              <a:rPr lang="en-US" sz="16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source(</a:t>
            </a:r>
            <a:r>
              <a:rPr lang="en-US" sz="1600" b="1" dirty="0">
                <a:solidFill>
                  <a:srgbClr val="6AA84F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“</a:t>
            </a:r>
            <a:r>
              <a:rPr lang="en-US" sz="1600" b="1" dirty="0" err="1">
                <a:solidFill>
                  <a:srgbClr val="6AA84F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functions.R</a:t>
            </a:r>
            <a:r>
              <a:rPr lang="en-US" sz="1600" b="1" dirty="0">
                <a:solidFill>
                  <a:srgbClr val="6AA84F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”</a:t>
            </a:r>
            <a:r>
              <a:rPr lang="en-US" sz="18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457200" indent="-355600">
              <a:buSzPts val="2000"/>
              <a:buFont typeface="Courier New"/>
              <a:buChar char="●"/>
            </a:pPr>
            <a:endParaRPr lang="en-US" sz="1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Load libraries</a:t>
            </a:r>
            <a:endParaRPr lang="en-US" dirty="0"/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Use my </a:t>
            </a:r>
            <a:r>
              <a:rPr lang="en-US" sz="18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load_libraries</a:t>
            </a: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function on GitHub to easily install and load the libraries you specify</a:t>
            </a:r>
            <a:endParaRPr lang="en-US" sz="1800" b="1" dirty="0">
              <a:solidFill>
                <a:schemeClr val="dk1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558800" lvl="1">
              <a:buSzPts val="2000"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load_libraries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(c(</a:t>
            </a:r>
            <a:r>
              <a:rPr lang="en-US" sz="1600" b="1" dirty="0">
                <a:solidFill>
                  <a:srgbClr val="6AA84F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“</a:t>
            </a:r>
            <a:r>
              <a:rPr lang="en-US" sz="1600" b="1" dirty="0">
                <a:solidFill>
                  <a:srgbClr val="6AA8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name.lib1”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6AA8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“name.lib2”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…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2209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Initializing Scripts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511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uiExpand="1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606581" y="1143001"/>
            <a:ext cx="10963747" cy="571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Specify file to import using string variable</a:t>
            </a:r>
            <a:endParaRPr lang="en-US" dirty="0"/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Makes future changes to code easier</a:t>
            </a:r>
            <a:endParaRPr lang="en-US" sz="2000" dirty="0"/>
          </a:p>
          <a:p>
            <a:pPr marL="457200" indent="457200"/>
            <a:r>
              <a:rPr lang="en-US" sz="1800" b="1" dirty="0" err="1">
                <a:latin typeface="Courier New"/>
                <a:ea typeface="Courier New"/>
                <a:cs typeface="Courier New"/>
                <a:sym typeface="Courier New"/>
              </a:rPr>
              <a:t>file.to.import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 = paste(</a:t>
            </a:r>
            <a:r>
              <a:rPr lang="en-US" sz="1800" b="1" dirty="0" err="1">
                <a:latin typeface="Courier New"/>
                <a:ea typeface="Courier New"/>
                <a:cs typeface="Courier New"/>
                <a:sym typeface="Courier New"/>
              </a:rPr>
              <a:t>getwd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(), </a:t>
            </a:r>
            <a:r>
              <a:rPr lang="en-US" sz="18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“/data/data_oct2017.xlsx”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1" dirty="0" err="1">
                <a:latin typeface="Courier New"/>
                <a:ea typeface="Courier New"/>
                <a:cs typeface="Courier New"/>
                <a:sym typeface="Courier New"/>
              </a:rPr>
              <a:t>sep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8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“”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457200" indent="457200"/>
            <a:endParaRPr lang="en-US" sz="18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-355600">
              <a:buSzPts val="2000"/>
              <a:buFont typeface="Courier New"/>
              <a:buChar char="●"/>
            </a:pP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Use </a:t>
            </a:r>
            <a:r>
              <a:rPr lang="en-US" sz="2000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rio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 library to import data from file</a:t>
            </a:r>
            <a:endParaRPr lang="en-US" dirty="0"/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Streamlined data import and export</a:t>
            </a:r>
          </a:p>
          <a:p>
            <a:pPr marL="914400" lvl="1" indent="-355600">
              <a:buSzPts val="2000"/>
              <a:buFont typeface="Courier New"/>
              <a:buChar char="○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Makes assumptions based on data file type “that the user is probably willing to make”</a:t>
            </a:r>
          </a:p>
          <a:p>
            <a:pPr marL="1376363" lvl="1" indent="-355600">
              <a:buSzPts val="2000"/>
              <a:buFont typeface="Courier New"/>
              <a:buChar char="○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Excel, .csv, SAS, SPSS, Stata, JSON, etc.</a:t>
            </a:r>
          </a:p>
          <a:p>
            <a:pPr marL="558800" lvl="1">
              <a:buSzPts val="2000"/>
            </a:pPr>
            <a:endParaRPr lang="en-US" sz="1800" b="1" dirty="0">
              <a:latin typeface="Courier New"/>
              <a:cs typeface="Courier New"/>
              <a:sym typeface="Courier New"/>
            </a:endParaRPr>
          </a:p>
          <a:p>
            <a:pPr marL="558800" lvl="1">
              <a:buSzPts val="2000"/>
            </a:pPr>
            <a:r>
              <a:rPr lang="en-US" sz="1800" b="1" dirty="0">
                <a:latin typeface="Courier New"/>
                <a:cs typeface="Courier New"/>
                <a:sym typeface="Courier New"/>
              </a:rPr>
              <a:t>	</a:t>
            </a:r>
            <a:r>
              <a:rPr lang="en-US" sz="1800" b="1" dirty="0" err="1">
                <a:latin typeface="Courier New"/>
                <a:cs typeface="Courier New"/>
                <a:sym typeface="Courier New"/>
              </a:rPr>
              <a:t>load_libraries</a:t>
            </a:r>
            <a:r>
              <a:rPr lang="en-US" sz="1800" b="1" dirty="0">
                <a:latin typeface="Courier New"/>
                <a:cs typeface="Courier New"/>
                <a:sym typeface="Courier New"/>
              </a:rPr>
              <a:t>(</a:t>
            </a:r>
            <a:r>
              <a:rPr lang="en-US" sz="1800" b="1" dirty="0">
                <a:solidFill>
                  <a:srgbClr val="92D050"/>
                </a:solidFill>
                <a:latin typeface="Courier New"/>
                <a:cs typeface="Courier New"/>
                <a:sym typeface="Courier New"/>
              </a:rPr>
              <a:t>“</a:t>
            </a:r>
            <a:r>
              <a:rPr lang="en-US" sz="1800" b="1" dirty="0" err="1">
                <a:solidFill>
                  <a:srgbClr val="92D050"/>
                </a:solidFill>
                <a:latin typeface="Courier New"/>
                <a:cs typeface="Courier New"/>
                <a:sym typeface="Courier New"/>
              </a:rPr>
              <a:t>rio</a:t>
            </a:r>
            <a:r>
              <a:rPr lang="en-US" sz="1800" b="1" dirty="0">
                <a:solidFill>
                  <a:srgbClr val="92D050"/>
                </a:solidFill>
                <a:latin typeface="Courier New"/>
                <a:cs typeface="Courier New"/>
                <a:sym typeface="Courier New"/>
              </a:rPr>
              <a:t>”</a:t>
            </a:r>
            <a:r>
              <a:rPr lang="en-US" sz="1800" b="1" dirty="0">
                <a:latin typeface="Courier New"/>
                <a:cs typeface="Courier New"/>
                <a:sym typeface="Courier New"/>
              </a:rPr>
              <a:t>)</a:t>
            </a:r>
            <a:endParaRPr lang="en-US" sz="2000" b="1" dirty="0"/>
          </a:p>
          <a:p>
            <a:pPr marL="558800" lvl="1">
              <a:buSzPts val="2000"/>
            </a:pP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	data = import(</a:t>
            </a:r>
            <a:r>
              <a:rPr lang="en-US" sz="1800" b="1" dirty="0" err="1">
                <a:latin typeface="Courier New"/>
                <a:ea typeface="Courier New"/>
                <a:cs typeface="Courier New"/>
                <a:sym typeface="Courier New"/>
              </a:rPr>
              <a:t>file.to.import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lang="en-US"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55600">
              <a:buSzPts val="2000"/>
              <a:buFont typeface="Courier New"/>
              <a:buChar char="○"/>
            </a:pPr>
            <a:endParaRPr lang="en-US"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1376363" lvl="1">
              <a:buSzPts val="2000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- Loads info from file into the variable 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data</a:t>
            </a:r>
          </a:p>
          <a:p>
            <a:pPr marL="1654175" lvl="1">
              <a:buSzPts val="2000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as a </a:t>
            </a:r>
            <a:r>
              <a:rPr lang="en-US" sz="1800" dirty="0" err="1">
                <a:latin typeface="Courier New"/>
                <a:ea typeface="Courier New"/>
                <a:cs typeface="Courier New"/>
                <a:sym typeface="Courier New"/>
              </a:rPr>
              <a:t>dataframe</a:t>
            </a: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, R’s fancy data structure type</a:t>
            </a:r>
          </a:p>
          <a:p>
            <a:pPr marL="1376363" lvl="1">
              <a:buSzPts val="2000"/>
            </a:pPr>
            <a:endParaRPr lang="en-US" sz="18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1828800" lvl="1">
              <a:buSzPts val="2000"/>
            </a:pP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1800" b="1" dirty="0">
                <a:latin typeface="Courier New"/>
                <a:ea typeface="Courier New"/>
                <a:cs typeface="Courier New"/>
                <a:sym typeface="Wingdings" panose="05000000000000000000" pitchFamily="2" charset="2"/>
              </a:rPr>
              <a:t></a:t>
            </a:r>
            <a:r>
              <a:rPr lang="en-US" sz="1800" dirty="0">
                <a:latin typeface="Courier New"/>
                <a:ea typeface="Courier New"/>
                <a:cs typeface="Courier New"/>
                <a:sym typeface="Wingdings" panose="05000000000000000000" pitchFamily="2" charset="2"/>
              </a:rPr>
              <a:t> </a:t>
            </a:r>
            <a:r>
              <a:rPr lang="en-US" sz="1800" b="1" dirty="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Wingdings" panose="05000000000000000000" pitchFamily="2" charset="2"/>
              </a:rPr>
              <a:t>LOTS</a:t>
            </a:r>
            <a:r>
              <a:rPr lang="en-US" sz="1800" dirty="0">
                <a:latin typeface="Courier New"/>
                <a:ea typeface="Courier New"/>
                <a:cs typeface="Courier New"/>
                <a:sym typeface="Wingdings" panose="05000000000000000000" pitchFamily="2" charset="2"/>
              </a:rPr>
              <a:t> of useful functionality</a:t>
            </a:r>
            <a:endParaRPr lang="en-US" sz="18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2209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Importing 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814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uiExpand="1" build="p" bldLvl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53">
            <a:extLst>
              <a:ext uri="{FF2B5EF4-FFF2-40B4-BE49-F238E27FC236}">
                <a16:creationId xmlns:a16="http://schemas.microsoft.com/office/drawing/2014/main" id="{73C6EB81-B9ED-4999-A13A-B50C2AC0D31F}"/>
              </a:ext>
            </a:extLst>
          </p:cNvPr>
          <p:cNvSpPr txBox="1"/>
          <p:nvPr/>
        </p:nvSpPr>
        <p:spPr>
          <a:xfrm>
            <a:off x="1524000" y="1143001"/>
            <a:ext cx="9144000" cy="571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algn="ctr">
              <a:buSzPts val="2000"/>
            </a:pP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The columns and rows of the variable </a:t>
            </a:r>
            <a:r>
              <a:rPr lang="en-US" sz="2000" b="1" dirty="0">
                <a:latin typeface="Courier New"/>
                <a:ea typeface="Courier New"/>
                <a:cs typeface="Courier New"/>
                <a:sym typeface="Courier New"/>
              </a:rPr>
              <a:t>data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2209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Cleaning Data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9ADE1F-6E35-41E4-AABB-AFE61FA0F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1724297"/>
            <a:ext cx="9145103" cy="513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3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theme/theme1.xml><?xml version="1.0" encoding="utf-8"?>
<a:theme xmlns:a="http://schemas.openxmlformats.org/drawingml/2006/main" name="Default Design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1569</TotalTime>
  <Words>2032</Words>
  <Application>Microsoft Office PowerPoint</Application>
  <PresentationFormat>Widescreen</PresentationFormat>
  <Paragraphs>451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Courier New</vt:lpstr>
      <vt:lpstr>Times New Roman</vt:lpstr>
      <vt:lpstr>Wingdings</vt:lpstr>
      <vt:lpstr>Default Design</vt:lpstr>
      <vt:lpstr>Practical Coding in R for Researchers</vt:lpstr>
      <vt:lpstr>Who is in My Audience?</vt:lpstr>
      <vt:lpstr>R: The Basics</vt:lpstr>
      <vt:lpstr>Errors and Debugging</vt:lpstr>
      <vt:lpstr>Errors and Debugging</vt:lpstr>
      <vt:lpstr>Variables</vt:lpstr>
      <vt:lpstr>Initializing Scripts</vt:lpstr>
      <vt:lpstr>Importing Data</vt:lpstr>
      <vt:lpstr>Cleaning Data</vt:lpstr>
      <vt:lpstr>Cleaning Data</vt:lpstr>
      <vt:lpstr>Cleaning Data</vt:lpstr>
      <vt:lpstr>Cleaning Data</vt:lpstr>
      <vt:lpstr>Cleaning Data</vt:lpstr>
      <vt:lpstr>Cleaning Data</vt:lpstr>
      <vt:lpstr>Analyzing Data</vt:lpstr>
      <vt:lpstr>Analyzing Data</vt:lpstr>
      <vt:lpstr>Plotting Results</vt:lpstr>
      <vt:lpstr>Export Results</vt:lpstr>
      <vt:lpstr>Export Results</vt:lpstr>
      <vt:lpstr>Sharing Results</vt:lpstr>
      <vt:lpstr>Sharing Results</vt:lpstr>
      <vt:lpstr>Sharing Results</vt:lpstr>
      <vt:lpstr>A Tip for Ending Your Script</vt:lpstr>
      <vt:lpstr>PowerPoint Presentation</vt:lpstr>
      <vt:lpstr>Summary</vt:lpstr>
      <vt:lpstr>Workshop</vt:lpstr>
      <vt:lpstr>My Contact Information</vt:lpstr>
      <vt:lpstr>Additional Slides</vt:lpstr>
      <vt:lpstr>Cleaning Data</vt:lpstr>
      <vt:lpstr>Cleaning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in BIOL 568</dc:title>
  <dc:creator>James Harper</dc:creator>
  <cp:lastModifiedBy>James Harper</cp:lastModifiedBy>
  <cp:revision>275</cp:revision>
  <dcterms:modified xsi:type="dcterms:W3CDTF">2018-05-29T19:25:34Z</dcterms:modified>
</cp:coreProperties>
</file>